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0"/>
  </p:notesMasterIdLst>
  <p:handoutMasterIdLst>
    <p:handoutMasterId r:id="rId31"/>
  </p:handoutMasterIdLst>
  <p:sldIdLst>
    <p:sldId id="257" r:id="rId2"/>
    <p:sldId id="258" r:id="rId3"/>
    <p:sldId id="272" r:id="rId4"/>
    <p:sldId id="271" r:id="rId5"/>
    <p:sldId id="259" r:id="rId6"/>
    <p:sldId id="273" r:id="rId7"/>
    <p:sldId id="260" r:id="rId8"/>
    <p:sldId id="274" r:id="rId9"/>
    <p:sldId id="275" r:id="rId10"/>
    <p:sldId id="281" r:id="rId11"/>
    <p:sldId id="282" r:id="rId12"/>
    <p:sldId id="283" r:id="rId13"/>
    <p:sldId id="280" r:id="rId14"/>
    <p:sldId id="279" r:id="rId15"/>
    <p:sldId id="276" r:id="rId16"/>
    <p:sldId id="277" r:id="rId17"/>
    <p:sldId id="284" r:id="rId18"/>
    <p:sldId id="278" r:id="rId19"/>
    <p:sldId id="285" r:id="rId20"/>
    <p:sldId id="286" r:id="rId21"/>
    <p:sldId id="287" r:id="rId22"/>
    <p:sldId id="288" r:id="rId23"/>
    <p:sldId id="289" r:id="rId24"/>
    <p:sldId id="290" r:id="rId25"/>
    <p:sldId id="292" r:id="rId26"/>
    <p:sldId id="293" r:id="rId27"/>
    <p:sldId id="294" r:id="rId28"/>
    <p:sldId id="269"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9911" autoAdjust="0"/>
  </p:normalViewPr>
  <p:slideViewPr>
    <p:cSldViewPr snapToGrid="0">
      <p:cViewPr varScale="1">
        <p:scale>
          <a:sx n="81" d="100"/>
          <a:sy n="81" d="100"/>
        </p:scale>
        <p:origin x="-78" y="-690"/>
      </p:cViewPr>
      <p:guideLst>
        <p:guide orient="horz" pos="2160"/>
        <p:guide orient="horz" pos="4128"/>
        <p:guide pos="3840"/>
        <p:guide pos="7296"/>
      </p:guideLst>
    </p:cSldViewPr>
  </p:slideViewPr>
  <p:notesTextViewPr>
    <p:cViewPr>
      <p:scale>
        <a:sx n="3" d="2"/>
        <a:sy n="3" d="2"/>
      </p:scale>
      <p:origin x="0" y="0"/>
    </p:cViewPr>
  </p:notesTextViewPr>
  <p:notesViewPr>
    <p:cSldViewPr snapToGrid="0" showGuides="1">
      <p:cViewPr varScale="1">
        <p:scale>
          <a:sx n="76" d="100"/>
          <a:sy n="76" d="100"/>
        </p:scale>
        <p:origin x="2538" y="96"/>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8796EA6-6F25-4F19-87BA-7ADCC16DAEFF}" type="datetimeFigureOut">
              <a:rPr lang="en-US" smtClean="0"/>
              <a:pPr/>
              <a:t>10/18/2018</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64E50CC-F33A-4EF4-9F12-93EC4A21A0CF}" type="slidenum">
              <a:rPr lang="en-US" smtClean="0"/>
              <a:pPr/>
              <a:t>‹#›</a:t>
            </a:fld>
            <a:endParaRPr lang="en-US" dirty="0"/>
          </a:p>
        </p:txBody>
      </p:sp>
    </p:spTree>
    <p:extLst>
      <p:ext uri="{BB962C8B-B14F-4D97-AF65-F5344CB8AC3E}">
        <p14:creationId xmlns="" xmlns:p14="http://schemas.microsoft.com/office/powerpoint/2010/main" val="1323295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39C172E-A8B5-46F6-B05C-DFA3E2E0F207}" type="datetimeFigureOut">
              <a:rPr lang="en-US" smtClean="0"/>
              <a:pPr/>
              <a:t>10/18/2018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2674CE4-FBD8-4481-AEFB-CA53E599A745}" type="slidenum">
              <a:rPr lang="en-US" smtClean="0"/>
              <a:pPr/>
              <a:t>‹#›</a:t>
            </a:fld>
            <a:endParaRPr lang="en-US" dirty="0"/>
          </a:p>
        </p:txBody>
      </p:sp>
    </p:spTree>
    <p:extLst>
      <p:ext uri="{BB962C8B-B14F-4D97-AF65-F5344CB8AC3E}">
        <p14:creationId xmlns="" xmlns:p14="http://schemas.microsoft.com/office/powerpoint/2010/main" val="127326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pPr/>
              <a:t>1</a:t>
            </a:fld>
            <a:endParaRPr lang="en-US" dirty="0"/>
          </a:p>
        </p:txBody>
      </p:sp>
    </p:spTree>
    <p:extLst>
      <p:ext uri="{BB962C8B-B14F-4D97-AF65-F5344CB8AC3E}">
        <p14:creationId xmlns="" xmlns:p14="http://schemas.microsoft.com/office/powerpoint/2010/main" val="2147974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10</a:t>
            </a:fld>
            <a:endParaRPr lang="en-US" dirty="0"/>
          </a:p>
        </p:txBody>
      </p:sp>
    </p:spTree>
    <p:extLst>
      <p:ext uri="{BB962C8B-B14F-4D97-AF65-F5344CB8AC3E}">
        <p14:creationId xmlns="" xmlns:p14="http://schemas.microsoft.com/office/powerpoint/2010/main" val="13363717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11</a:t>
            </a:fld>
            <a:endParaRPr lang="en-US" dirty="0"/>
          </a:p>
        </p:txBody>
      </p:sp>
    </p:spTree>
    <p:extLst>
      <p:ext uri="{BB962C8B-B14F-4D97-AF65-F5344CB8AC3E}">
        <p14:creationId xmlns="" xmlns:p14="http://schemas.microsoft.com/office/powerpoint/2010/main" val="545034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12</a:t>
            </a:fld>
            <a:endParaRPr lang="en-US" dirty="0"/>
          </a:p>
        </p:txBody>
      </p:sp>
    </p:spTree>
    <p:extLst>
      <p:ext uri="{BB962C8B-B14F-4D97-AF65-F5344CB8AC3E}">
        <p14:creationId xmlns="" xmlns:p14="http://schemas.microsoft.com/office/powerpoint/2010/main" val="4247158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13</a:t>
            </a:fld>
            <a:endParaRPr lang="en-US" dirty="0"/>
          </a:p>
        </p:txBody>
      </p:sp>
    </p:spTree>
    <p:extLst>
      <p:ext uri="{BB962C8B-B14F-4D97-AF65-F5344CB8AC3E}">
        <p14:creationId xmlns="" xmlns:p14="http://schemas.microsoft.com/office/powerpoint/2010/main" val="1871632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14</a:t>
            </a:fld>
            <a:endParaRPr lang="en-US" dirty="0"/>
          </a:p>
        </p:txBody>
      </p:sp>
    </p:spTree>
    <p:extLst>
      <p:ext uri="{BB962C8B-B14F-4D97-AF65-F5344CB8AC3E}">
        <p14:creationId xmlns="" xmlns:p14="http://schemas.microsoft.com/office/powerpoint/2010/main" val="1940737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15</a:t>
            </a:fld>
            <a:endParaRPr lang="en-US" dirty="0"/>
          </a:p>
        </p:txBody>
      </p:sp>
    </p:spTree>
    <p:extLst>
      <p:ext uri="{BB962C8B-B14F-4D97-AF65-F5344CB8AC3E}">
        <p14:creationId xmlns="" xmlns:p14="http://schemas.microsoft.com/office/powerpoint/2010/main" val="2552753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16</a:t>
            </a:fld>
            <a:endParaRPr lang="en-US" dirty="0"/>
          </a:p>
        </p:txBody>
      </p:sp>
    </p:spTree>
    <p:extLst>
      <p:ext uri="{BB962C8B-B14F-4D97-AF65-F5344CB8AC3E}">
        <p14:creationId xmlns="" xmlns:p14="http://schemas.microsoft.com/office/powerpoint/2010/main" val="4451440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17</a:t>
            </a:fld>
            <a:endParaRPr lang="en-US" dirty="0"/>
          </a:p>
        </p:txBody>
      </p:sp>
    </p:spTree>
    <p:extLst>
      <p:ext uri="{BB962C8B-B14F-4D97-AF65-F5344CB8AC3E}">
        <p14:creationId xmlns="" xmlns:p14="http://schemas.microsoft.com/office/powerpoint/2010/main" val="34502381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18</a:t>
            </a:fld>
            <a:endParaRPr lang="en-US" dirty="0"/>
          </a:p>
        </p:txBody>
      </p:sp>
    </p:spTree>
    <p:extLst>
      <p:ext uri="{BB962C8B-B14F-4D97-AF65-F5344CB8AC3E}">
        <p14:creationId xmlns="" xmlns:p14="http://schemas.microsoft.com/office/powerpoint/2010/main" val="9995616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19</a:t>
            </a:fld>
            <a:endParaRPr lang="en-US" dirty="0"/>
          </a:p>
        </p:txBody>
      </p:sp>
    </p:spTree>
    <p:extLst>
      <p:ext uri="{BB962C8B-B14F-4D97-AF65-F5344CB8AC3E}">
        <p14:creationId xmlns="" xmlns:p14="http://schemas.microsoft.com/office/powerpoint/2010/main" val="3624439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2</a:t>
            </a:fld>
            <a:endParaRPr lang="en-US" dirty="0"/>
          </a:p>
        </p:txBody>
      </p:sp>
    </p:spTree>
    <p:extLst>
      <p:ext uri="{BB962C8B-B14F-4D97-AF65-F5344CB8AC3E}">
        <p14:creationId xmlns="" xmlns:p14="http://schemas.microsoft.com/office/powerpoint/2010/main" val="1188670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20</a:t>
            </a:fld>
            <a:endParaRPr lang="en-US" dirty="0"/>
          </a:p>
        </p:txBody>
      </p:sp>
    </p:spTree>
    <p:extLst>
      <p:ext uri="{BB962C8B-B14F-4D97-AF65-F5344CB8AC3E}">
        <p14:creationId xmlns="" xmlns:p14="http://schemas.microsoft.com/office/powerpoint/2010/main" val="16989041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21</a:t>
            </a:fld>
            <a:endParaRPr lang="en-US" dirty="0"/>
          </a:p>
        </p:txBody>
      </p:sp>
    </p:spTree>
    <p:extLst>
      <p:ext uri="{BB962C8B-B14F-4D97-AF65-F5344CB8AC3E}">
        <p14:creationId xmlns="" xmlns:p14="http://schemas.microsoft.com/office/powerpoint/2010/main" val="25306860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22</a:t>
            </a:fld>
            <a:endParaRPr lang="en-US" dirty="0"/>
          </a:p>
        </p:txBody>
      </p:sp>
    </p:spTree>
    <p:extLst>
      <p:ext uri="{BB962C8B-B14F-4D97-AF65-F5344CB8AC3E}">
        <p14:creationId xmlns="" xmlns:p14="http://schemas.microsoft.com/office/powerpoint/2010/main" val="2846606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3</a:t>
            </a:fld>
            <a:endParaRPr lang="en-US" dirty="0"/>
          </a:p>
        </p:txBody>
      </p:sp>
    </p:spTree>
    <p:extLst>
      <p:ext uri="{BB962C8B-B14F-4D97-AF65-F5344CB8AC3E}">
        <p14:creationId xmlns="" xmlns:p14="http://schemas.microsoft.com/office/powerpoint/2010/main" val="241555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4</a:t>
            </a:fld>
            <a:endParaRPr lang="en-US" dirty="0"/>
          </a:p>
        </p:txBody>
      </p:sp>
    </p:spTree>
    <p:extLst>
      <p:ext uri="{BB962C8B-B14F-4D97-AF65-F5344CB8AC3E}">
        <p14:creationId xmlns="" xmlns:p14="http://schemas.microsoft.com/office/powerpoint/2010/main" val="399631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Lesson descriptions should be brief.</a:t>
            </a:r>
          </a:p>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pPr/>
              <a:t>5</a:t>
            </a:fld>
            <a:endParaRPr lang="en-US" dirty="0"/>
          </a:p>
        </p:txBody>
      </p:sp>
    </p:spTree>
    <p:extLst>
      <p:ext uri="{BB962C8B-B14F-4D97-AF65-F5344CB8AC3E}">
        <p14:creationId xmlns="" xmlns:p14="http://schemas.microsoft.com/office/powerpoint/2010/main" val="955871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6</a:t>
            </a:fld>
            <a:endParaRPr lang="en-US" dirty="0"/>
          </a:p>
        </p:txBody>
      </p:sp>
    </p:spTree>
    <p:extLst>
      <p:ext uri="{BB962C8B-B14F-4D97-AF65-F5344CB8AC3E}">
        <p14:creationId xmlns="" xmlns:p14="http://schemas.microsoft.com/office/powerpoint/2010/main" val="947119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Example objectives</a:t>
            </a:r>
          </a:p>
          <a:p>
            <a:r>
              <a:rPr lang="en-US" dirty="0"/>
              <a:t>At the end of this lesson, you will be able to:</a:t>
            </a:r>
          </a:p>
          <a:p>
            <a:pPr marL="174708" indent="-174708">
              <a:buFont typeface="Arial" panose="020B0604020202020204" pitchFamily="34" charset="0"/>
              <a:buChar char="•"/>
            </a:pPr>
            <a:r>
              <a:rPr lang="en-US" dirty="0"/>
              <a:t>Save files to the team Web server.</a:t>
            </a:r>
          </a:p>
          <a:p>
            <a:pPr marL="174708" indent="-174708">
              <a:buFont typeface="Arial" panose="020B0604020202020204" pitchFamily="34" charset="0"/>
              <a:buChar char="•"/>
            </a:pPr>
            <a:r>
              <a:rPr lang="en-US" dirty="0"/>
              <a:t>Move files to different locations on the team Web server.</a:t>
            </a:r>
          </a:p>
          <a:p>
            <a:pPr marL="174708" indent="-174708">
              <a:buFont typeface="Arial" panose="020B0604020202020204" pitchFamily="34" charset="0"/>
              <a:buChar char="•"/>
            </a:pPr>
            <a:r>
              <a:rPr lang="en-US" dirty="0"/>
              <a:t>Share files on the team Web server.</a:t>
            </a:r>
          </a:p>
          <a:p>
            <a:endParaRPr lang="en-US" dirty="0"/>
          </a:p>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pPr/>
              <a:t>7</a:t>
            </a:fld>
            <a:endParaRPr lang="en-US" dirty="0"/>
          </a:p>
        </p:txBody>
      </p:sp>
    </p:spTree>
    <p:extLst>
      <p:ext uri="{BB962C8B-B14F-4D97-AF65-F5344CB8AC3E}">
        <p14:creationId xmlns="" xmlns:p14="http://schemas.microsoft.com/office/powerpoint/2010/main" val="3069441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Example objectives</a:t>
            </a:r>
          </a:p>
          <a:p>
            <a:r>
              <a:rPr lang="en-US" dirty="0"/>
              <a:t>At the end of this lesson, you will be able to:</a:t>
            </a:r>
          </a:p>
          <a:p>
            <a:pPr marL="174708" indent="-174708">
              <a:buFont typeface="Arial" panose="020B0604020202020204" pitchFamily="34" charset="0"/>
              <a:buChar char="•"/>
            </a:pPr>
            <a:r>
              <a:rPr lang="en-US" dirty="0"/>
              <a:t>Save files to the team Web server.</a:t>
            </a:r>
          </a:p>
          <a:p>
            <a:pPr marL="174708" indent="-174708">
              <a:buFont typeface="Arial" panose="020B0604020202020204" pitchFamily="34" charset="0"/>
              <a:buChar char="•"/>
            </a:pPr>
            <a:r>
              <a:rPr lang="en-US" dirty="0"/>
              <a:t>Move files to different locations on the team Web server.</a:t>
            </a:r>
          </a:p>
          <a:p>
            <a:pPr marL="174708" indent="-174708">
              <a:buFont typeface="Arial" panose="020B0604020202020204" pitchFamily="34" charset="0"/>
              <a:buChar char="•"/>
            </a:pPr>
            <a:r>
              <a:rPr lang="en-US" dirty="0"/>
              <a:t>Share files on the team Web server.</a:t>
            </a:r>
          </a:p>
          <a:p>
            <a:endParaRPr lang="en-US" dirty="0"/>
          </a:p>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pPr/>
              <a:t>8</a:t>
            </a:fld>
            <a:endParaRPr lang="en-US" dirty="0"/>
          </a:p>
        </p:txBody>
      </p:sp>
    </p:spTree>
    <p:extLst>
      <p:ext uri="{BB962C8B-B14F-4D97-AF65-F5344CB8AC3E}">
        <p14:creationId xmlns="" xmlns:p14="http://schemas.microsoft.com/office/powerpoint/2010/main" val="3232258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How presentation will benefit audience: Adult learners are more interested in a subject if they know how or why it is important to them.</a:t>
            </a:r>
          </a:p>
          <a:p>
            <a:pPr marL="174708" indent="-174708">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pPr/>
              <a:t>9</a:t>
            </a:fld>
            <a:endParaRPr lang="en-US" dirty="0"/>
          </a:p>
        </p:txBody>
      </p:sp>
    </p:spTree>
    <p:extLst>
      <p:ext uri="{BB962C8B-B14F-4D97-AF65-F5344CB8AC3E}">
        <p14:creationId xmlns="" xmlns:p14="http://schemas.microsoft.com/office/powerpoint/2010/main" val="1885927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2389009"/>
            <a:ext cx="112776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17" name="Footer Placeholder 16"/>
          <p:cNvSpPr>
            <a:spLocks noGrp="1"/>
          </p:cNvSpPr>
          <p:nvPr>
            <p:ph type="ftr" sz="quarter" idx="11"/>
          </p:nvPr>
        </p:nvSpPr>
        <p:spPr>
          <a:xfrm>
            <a:off x="7265116" y="4205288"/>
            <a:ext cx="1727200" cy="457200"/>
          </a:xfrm>
        </p:spPr>
        <p:txBody>
          <a:bodyPr/>
          <a:lstStyle>
            <a:lvl1pPr>
              <a:defRPr>
                <a:solidFill>
                  <a:schemeClr val="accent2">
                    <a:lumMod val="75000"/>
                  </a:schemeClr>
                </a:solidFill>
              </a:defRPr>
            </a:lvl1pPr>
          </a:lstStyle>
          <a:p>
            <a:r>
              <a:rPr lang="en-US"/>
              <a:t>Add a footer</a:t>
            </a:r>
            <a:endParaRPr lang="en-US" dirty="0"/>
          </a:p>
        </p:txBody>
      </p:sp>
      <p:sp>
        <p:nvSpPr>
          <p:cNvPr id="28" name="Date Placeholder 27"/>
          <p:cNvSpPr>
            <a:spLocks noGrp="1"/>
          </p:cNvSpPr>
          <p:nvPr>
            <p:ph type="dt" sz="half" idx="10"/>
          </p:nvPr>
        </p:nvSpPr>
        <p:spPr>
          <a:xfrm>
            <a:off x="9043832" y="4206240"/>
            <a:ext cx="1280160" cy="457200"/>
          </a:xfrm>
        </p:spPr>
        <p:txBody>
          <a:bodyPr/>
          <a:lstStyle>
            <a:lvl1pPr>
              <a:defRPr>
                <a:solidFill>
                  <a:schemeClr val="accent2">
                    <a:lumMod val="75000"/>
                  </a:schemeClr>
                </a:solidFill>
              </a:defRPr>
            </a:lvl1pPr>
          </a:lstStyle>
          <a:p>
            <a:fld id="{4E708F12-96AD-4ED4-8132-A78F5E42C1F5}" type="datetime1">
              <a:rPr lang="en-US" smtClean="0"/>
              <a:pPr/>
              <a:t>10/18/2018</a:t>
            </a:fld>
            <a:endParaRPr lang="en-US" dirty="0"/>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401CF334-2D5C-4859-84A6-CA7E6E43FAEB}" type="slidenum">
              <a:rPr lang="en-US" smtClean="0"/>
              <a:pPr/>
              <a:t>‹#›</a:t>
            </a:fld>
            <a:endParaRPr lang="en-US" dirty="0"/>
          </a:p>
        </p:txBody>
      </p:sp>
    </p:spTree>
    <p:extLst>
      <p:ext uri="{BB962C8B-B14F-4D97-AF65-F5344CB8AC3E}">
        <p14:creationId xmlns="" xmlns:p14="http://schemas.microsoft.com/office/powerpoint/2010/main" val="360115218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lvl1pPr>
              <a:defRPr/>
            </a:lvl1pPr>
            <a:lvl5pPr>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B7FA170-8299-44AD-AEEF-FC686C3D7804}" type="datetime1">
              <a:rPr lang="en-US" smtClean="0"/>
              <a:pPr/>
              <a:t>10/18/2018</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 xmlns:p14="http://schemas.microsoft.com/office/powerpoint/2010/main" val="346784421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042400" y="1143000"/>
            <a:ext cx="2540000" cy="5448300"/>
          </a:xfrm>
        </p:spPr>
        <p:txBody>
          <a:bodyPr vert="eaVert"/>
          <a:lstStyle>
            <a:lvl1pPr>
              <a:defRPr/>
            </a:lvl1pPr>
          </a:lstStyle>
          <a:p>
            <a:r>
              <a:rPr kumimoji="0" lang="en-US" dirty="0"/>
              <a:t>Edit Master title style</a:t>
            </a:r>
          </a:p>
        </p:txBody>
      </p:sp>
      <p:sp>
        <p:nvSpPr>
          <p:cNvPr id="3" name="Vertical Text Placeholder 2"/>
          <p:cNvSpPr>
            <a:spLocks noGrp="1"/>
          </p:cNvSpPr>
          <p:nvPr>
            <p:ph type="body" orient="vert" idx="1" hasCustomPrompt="1"/>
          </p:nvPr>
        </p:nvSpPr>
        <p:spPr>
          <a:xfrm>
            <a:off x="609600" y="1143000"/>
            <a:ext cx="8331200" cy="5448300"/>
          </a:xfrm>
        </p:spPr>
        <p:txBody>
          <a:bodyPr vert="eaVert"/>
          <a:lstStyle>
            <a:lvl5pPr>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2231763A-68EC-4ECD-9620-D9FE9CDDD622}" type="datetime1">
              <a:rPr lang="en-US" smtClean="0"/>
              <a:pPr/>
              <a:t>10/18/2018</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 xmlns:p14="http://schemas.microsoft.com/office/powerpoint/2010/main" val="297808836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1pPr>
              <a:defRPr/>
            </a:lvl1pPr>
            <a:lvl5pPr>
              <a:defRPr/>
            </a:lvl5pPr>
            <a:lvl6pPr>
              <a:defRPr/>
            </a:lvl6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B98BEDD-6160-49BB-B372-861DE7DE9BA5}" type="datetime1">
              <a:rPr lang="en-US" smtClean="0"/>
              <a:pPr/>
              <a:t>10/18/2018</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 xmlns:p14="http://schemas.microsoft.com/office/powerpoint/2010/main" val="359430316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68322"/>
            <a:ext cx="10363200" cy="1362075"/>
          </a:xfrm>
        </p:spPr>
        <p:txBody>
          <a:bodyPr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0AAE819F-B7FD-4B29-8F66-9E318144BC2A}" type="datetime1">
              <a:rPr lang="en-US" smtClean="0"/>
              <a:pPr/>
              <a:t>10/18/2018</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 xmlns:p14="http://schemas.microsoft.com/office/powerpoint/2010/main" val="270512722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6197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D4CA159C-B6E0-4F10-9F4A-2FA57003B139}" type="datetime1">
              <a:rPr lang="en-US" smtClean="0"/>
              <a:pPr/>
              <a:t>10/18/2018</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 xmlns:p14="http://schemas.microsoft.com/office/powerpoint/2010/main" val="344644516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extLst mod="1">
    <p:ext uri="{DCECCB84-F9BA-43D5-87BE-67443E8EF086}">
      <p15:sldGuideLst xmlns=""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Text Placeholder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28" name="Footer Placeholder 27"/>
          <p:cNvSpPr>
            <a:spLocks noGrp="1"/>
          </p:cNvSpPr>
          <p:nvPr>
            <p:ph type="ftr" sz="quarter" idx="12"/>
          </p:nvPr>
        </p:nvSpPr>
        <p:spPr/>
        <p:txBody>
          <a:bodyPr rtlCol="0"/>
          <a:lstStyle/>
          <a:p>
            <a:r>
              <a:rPr lang="en-US" dirty="0"/>
              <a:t>Add a footer</a:t>
            </a:r>
          </a:p>
        </p:txBody>
      </p:sp>
      <p:sp>
        <p:nvSpPr>
          <p:cNvPr id="26" name="Date Placeholder 25"/>
          <p:cNvSpPr>
            <a:spLocks noGrp="1"/>
          </p:cNvSpPr>
          <p:nvPr>
            <p:ph type="dt" sz="half" idx="10"/>
          </p:nvPr>
        </p:nvSpPr>
        <p:spPr/>
        <p:txBody>
          <a:bodyPr rtlCol="0"/>
          <a:lstStyle/>
          <a:p>
            <a:fld id="{8170CBBB-D1D1-4386-A5E9-07F3477B78F3}" type="datetime1">
              <a:rPr lang="en-US" smtClean="0"/>
              <a:pPr/>
              <a:t>10/18/2018</a:t>
            </a:fld>
            <a:endParaRPr lang="en-US" dirty="0"/>
          </a:p>
        </p:txBody>
      </p:sp>
      <p:sp>
        <p:nvSpPr>
          <p:cNvPr id="27" name="Slide Number Placeholder 26"/>
          <p:cNvSpPr>
            <a:spLocks noGrp="1"/>
          </p:cNvSpPr>
          <p:nvPr>
            <p:ph type="sldNum" sz="quarter" idx="11"/>
          </p:nvPr>
        </p:nvSpPr>
        <p:spPr/>
        <p:txBody>
          <a:bodyPr rtlCol="0"/>
          <a:lstStyle/>
          <a:p>
            <a:fld id="{401CF334-2D5C-4859-84A6-CA7E6E43FAEB}" type="slidenum">
              <a:rPr lang="en-US" smtClean="0"/>
              <a:pPr/>
              <a:t>‹#›</a:t>
            </a:fld>
            <a:endParaRPr lang="en-US" dirty="0"/>
          </a:p>
        </p:txBody>
      </p:sp>
    </p:spTree>
    <p:extLst>
      <p:ext uri="{BB962C8B-B14F-4D97-AF65-F5344CB8AC3E}">
        <p14:creationId xmlns="" xmlns:p14="http://schemas.microsoft.com/office/powerpoint/2010/main" val="37071659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4" name="Footer Placeholder 3"/>
          <p:cNvSpPr>
            <a:spLocks noGrp="1"/>
          </p:cNvSpPr>
          <p:nvPr>
            <p:ph type="ftr" sz="quarter" idx="11"/>
          </p:nvPr>
        </p:nvSpPr>
        <p:spPr>
          <a:xfrm>
            <a:off x="7010400" y="612648"/>
            <a:ext cx="1767840" cy="457200"/>
          </a:xfrm>
        </p:spPr>
        <p:txBody>
          <a:bodyPr/>
          <a:lstStyle/>
          <a:p>
            <a:r>
              <a:rPr lang="en-US" dirty="0"/>
              <a:t>Add a footer</a:t>
            </a:r>
          </a:p>
        </p:txBody>
      </p:sp>
      <p:sp>
        <p:nvSpPr>
          <p:cNvPr id="3" name="Date Placeholder 2"/>
          <p:cNvSpPr>
            <a:spLocks noGrp="1"/>
          </p:cNvSpPr>
          <p:nvPr>
            <p:ph type="dt" sz="half" idx="10"/>
          </p:nvPr>
        </p:nvSpPr>
        <p:spPr>
          <a:xfrm>
            <a:off x="8778240" y="612648"/>
            <a:ext cx="1276352" cy="457200"/>
          </a:xfrm>
        </p:spPr>
        <p:txBody>
          <a:bodyPr/>
          <a:lstStyle/>
          <a:p>
            <a:fld id="{9FA4CAD8-0EA7-4615-B69B-B2F199EF3A93}" type="datetime1">
              <a:rPr lang="en-US" smtClean="0"/>
              <a:pPr/>
              <a:t>10/18/2018</a:t>
            </a:fld>
            <a:endParaRPr lang="en-US" dirty="0"/>
          </a:p>
        </p:txBody>
      </p:sp>
      <p:sp>
        <p:nvSpPr>
          <p:cNvPr id="5" name="Slide Number Placeholder 4"/>
          <p:cNvSpPr>
            <a:spLocks noGrp="1"/>
          </p:cNvSpPr>
          <p:nvPr>
            <p:ph type="sldNum" sz="quarter" idx="12"/>
          </p:nvPr>
        </p:nvSpPr>
        <p:spPr>
          <a:xfrm>
            <a:off x="10899648" y="2272"/>
            <a:ext cx="1016000" cy="365760"/>
          </a:xfrm>
        </p:spPr>
        <p:txBody>
          <a:bodyPr/>
          <a:lstStyle/>
          <a:p>
            <a:fld id="{401CF334-2D5C-4859-84A6-CA7E6E43FAEB}" type="slidenum">
              <a:rPr lang="en-US" smtClean="0"/>
              <a:pPr/>
              <a:t>‹#›</a:t>
            </a:fld>
            <a:endParaRPr lang="en-US" dirty="0"/>
          </a:p>
        </p:txBody>
      </p:sp>
    </p:spTree>
    <p:extLst>
      <p:ext uri="{BB962C8B-B14F-4D97-AF65-F5344CB8AC3E}">
        <p14:creationId xmlns="" xmlns:p14="http://schemas.microsoft.com/office/powerpoint/2010/main" val="38219525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B9234BD7-6953-492C-921B-E68B2D7F14C8}" type="datetime1">
              <a:rPr lang="en-US" smtClean="0"/>
              <a:pPr/>
              <a:t>10/18/2018</a:t>
            </a:fld>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 xmlns:p14="http://schemas.microsoft.com/office/powerpoint/2010/main" val="113569515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137995" y="1101970"/>
            <a:ext cx="4511040" cy="877824"/>
          </a:xfrm>
        </p:spPr>
        <p:txBody>
          <a:bodyPr anchor="b"/>
          <a:lstStyle>
            <a:lvl1pPr algn="l">
              <a:buNone/>
              <a:defRPr sz="1800" b="1"/>
            </a:lvl1pPr>
          </a:lstStyle>
          <a:p>
            <a:r>
              <a:rPr kumimoji="0" lang="en-US" dirty="0"/>
              <a:t>Edit Master title style</a:t>
            </a:r>
          </a:p>
        </p:txBody>
      </p:sp>
      <p:sp>
        <p:nvSpPr>
          <p:cNvPr id="4" name="Content Placeholder 3"/>
          <p:cNvSpPr>
            <a:spLocks noGrp="1"/>
          </p:cNvSpPr>
          <p:nvPr>
            <p:ph sz="half" idx="1"/>
          </p:nvPr>
        </p:nvSpPr>
        <p:spPr>
          <a:xfrm>
            <a:off x="203200" y="776287"/>
            <a:ext cx="6803136" cy="580508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3" name="Text Placeholder 2"/>
          <p:cNvSpPr>
            <a:spLocks noGrp="1"/>
          </p:cNvSpPr>
          <p:nvPr>
            <p:ph type="body" idx="2"/>
          </p:nvPr>
        </p:nvSpPr>
        <p:spPr>
          <a:xfrm>
            <a:off x="7137995" y="2010727"/>
            <a:ext cx="4511040" cy="4580573"/>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5A17D9B-D4D3-4E23-88DF-2E354FA43196}" type="datetime1">
              <a:rPr lang="en-US" smtClean="0"/>
              <a:pPr/>
              <a:t>10/18/2018</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 xmlns:p14="http://schemas.microsoft.com/office/powerpoint/2010/main" val="4986852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541F67C5-D04E-4576-B61C-12ABA14BBD6C}" type="datetime1">
              <a:rPr lang="en-US" smtClean="0"/>
              <a:pPr/>
              <a:t>10/18/2018</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 xmlns:p14="http://schemas.microsoft.com/office/powerpoint/2010/main" val="188361982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1100">
                <a:solidFill>
                  <a:schemeClr val="accent2">
                    <a:lumMod val="75000"/>
                  </a:schemeClr>
                </a:solidFill>
              </a:defRPr>
            </a:lvl1pPr>
          </a:lstStyle>
          <a:p>
            <a:r>
              <a:rPr lang="en-US"/>
              <a:t>Add a footer</a:t>
            </a:r>
            <a:endParaRPr lang="en-US" dirty="0"/>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1100">
                <a:solidFill>
                  <a:schemeClr val="accent2">
                    <a:lumMod val="75000"/>
                  </a:schemeClr>
                </a:solidFill>
              </a:defRPr>
            </a:lvl1pPr>
          </a:lstStyle>
          <a:p>
            <a:fld id="{C20F09E4-6EA4-4BF3-9FC8-FF40373B88E6}" type="datetime1">
              <a:rPr lang="en-US" smtClean="0"/>
              <a:pPr/>
              <a:t>10/18/2018</a:t>
            </a:fld>
            <a:endParaRPr lang="en-US"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401CF334-2D5C-4859-84A6-CA7E6E43FAEB}" type="slidenum">
              <a:rPr lang="en-US" smtClean="0"/>
              <a:pPr/>
              <a:t>‹#›</a:t>
            </a:fld>
            <a:endParaRPr lang="en-US" dirty="0"/>
          </a:p>
        </p:txBody>
      </p:sp>
    </p:spTree>
    <p:extLst>
      <p:ext uri="{BB962C8B-B14F-4D97-AF65-F5344CB8AC3E}">
        <p14:creationId xmlns=""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0" orient="horz" pos="2160" userDrawn="1">
          <p15:clr>
            <a:srgbClr val="F26B43"/>
          </p15:clr>
        </p15:guide>
        <p15:guide id="1" pos="3840" userDrawn="1">
          <p15:clr>
            <a:srgbClr val="F26B43"/>
          </p15:clr>
        </p15:guide>
        <p15:guide id="2"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bellerbysteachers.wordpress.com/category/maths/maths-challenge/"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jpeg"/></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jpeg"/></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jpeg"/></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CUSTOMER SERVICE </a:t>
            </a:r>
            <a:r>
              <a:rPr lang="en-US" dirty="0"/>
              <a:t>Training Presentation</a:t>
            </a:r>
          </a:p>
        </p:txBody>
      </p:sp>
      <p:sp>
        <p:nvSpPr>
          <p:cNvPr id="3" name="Subtitle 2"/>
          <p:cNvSpPr>
            <a:spLocks noGrp="1"/>
          </p:cNvSpPr>
          <p:nvPr>
            <p:ph type="subTitle" idx="1"/>
          </p:nvPr>
        </p:nvSpPr>
        <p:spPr>
          <a:xfrm>
            <a:off x="609600" y="3899938"/>
            <a:ext cx="6604000" cy="619359"/>
          </a:xfrm>
        </p:spPr>
        <p:txBody>
          <a:bodyPr/>
          <a:lstStyle/>
          <a:p>
            <a:r>
              <a:rPr lang="en-US" dirty="0"/>
              <a:t>Presented by Felicia Brooks-Hamilton</a:t>
            </a:r>
          </a:p>
          <a:p>
            <a:endParaRPr lang="en-US" dirty="0"/>
          </a:p>
        </p:txBody>
      </p:sp>
      <p:pic>
        <p:nvPicPr>
          <p:cNvPr id="4" name="Picture 3" descr="orientlogohome2">
            <a:extLst>
              <a:ext uri="{FF2B5EF4-FFF2-40B4-BE49-F238E27FC236}">
                <a16:creationId xmlns="" xmlns:a16="http://schemas.microsoft.com/office/drawing/2014/main" id="{2BF03556-2BF1-4355-905C-37374FEDF963}"/>
              </a:ext>
            </a:extLst>
          </p:cNvPr>
          <p:cNvPicPr/>
          <p:nvPr/>
        </p:nvPicPr>
        <p:blipFill>
          <a:blip r:embed="rId3" cstate="print"/>
          <a:srcRect/>
          <a:stretch>
            <a:fillRect/>
          </a:stretch>
        </p:blipFill>
        <p:spPr bwMode="auto">
          <a:xfrm>
            <a:off x="498474" y="4560201"/>
            <a:ext cx="4660266" cy="1470024"/>
          </a:xfrm>
          <a:prstGeom prst="rect">
            <a:avLst/>
          </a:prstGeom>
          <a:noFill/>
          <a:ln w="9525">
            <a:noFill/>
            <a:miter lim="800000"/>
            <a:headEnd/>
            <a:tailEnd/>
          </a:ln>
        </p:spPr>
      </p:pic>
      <p:pic>
        <p:nvPicPr>
          <p:cNvPr id="5" name="Picture 4" descr="C:\Users\clivia\AppData\Local\Microsoft\Windows\Temporary Internet Files\Content.IE5\WMRAOAS1\Customer Service[1].jpg">
            <a:extLst>
              <a:ext uri="{FF2B5EF4-FFF2-40B4-BE49-F238E27FC236}">
                <a16:creationId xmlns="" xmlns:a16="http://schemas.microsoft.com/office/drawing/2014/main" id="{30CEBC48-EA01-4EFD-9B6E-D7FBD7594519}"/>
              </a:ext>
            </a:extLst>
          </p:cNvPr>
          <p:cNvPicPr/>
          <p:nvPr/>
        </p:nvPicPr>
        <p:blipFill>
          <a:blip r:embed="rId4" cstate="print"/>
          <a:srcRect/>
          <a:stretch>
            <a:fillRect/>
          </a:stretch>
        </p:blipFill>
        <p:spPr bwMode="auto">
          <a:xfrm>
            <a:off x="8524557" y="402590"/>
            <a:ext cx="2595245" cy="2166620"/>
          </a:xfrm>
          <a:prstGeom prst="rect">
            <a:avLst/>
          </a:prstGeom>
          <a:noFill/>
          <a:ln w="9525">
            <a:noFill/>
            <a:miter lim="800000"/>
            <a:headEnd/>
            <a:tailEnd/>
          </a:ln>
        </p:spPr>
      </p:pic>
      <p:pic>
        <p:nvPicPr>
          <p:cNvPr id="6" name="Picture 5" descr="C:\Users\clivia\AppData\Local\Microsoft\Windows\Temporary Internet Files\Content.IE5\MWP0MPX4\customerService[1].gif">
            <a:extLst>
              <a:ext uri="{FF2B5EF4-FFF2-40B4-BE49-F238E27FC236}">
                <a16:creationId xmlns="" xmlns:a16="http://schemas.microsoft.com/office/drawing/2014/main" id="{0E457AAB-8360-4048-B905-0A568447A9B8}"/>
              </a:ext>
            </a:extLst>
          </p:cNvPr>
          <p:cNvPicPr/>
          <p:nvPr/>
        </p:nvPicPr>
        <p:blipFill>
          <a:blip r:embed="rId5" cstate="print"/>
          <a:srcRect/>
          <a:stretch>
            <a:fillRect/>
          </a:stretch>
        </p:blipFill>
        <p:spPr bwMode="auto">
          <a:xfrm>
            <a:off x="498474" y="106322"/>
            <a:ext cx="2552065" cy="3055620"/>
          </a:xfrm>
          <a:prstGeom prst="rect">
            <a:avLst/>
          </a:prstGeom>
          <a:noFill/>
          <a:ln w="9525">
            <a:noFill/>
            <a:miter lim="800000"/>
            <a:headEnd/>
            <a:tailEnd/>
          </a:ln>
        </p:spPr>
      </p:pic>
      <p:sp>
        <p:nvSpPr>
          <p:cNvPr id="7" name="Subtitle 2">
            <a:extLst>
              <a:ext uri="{FF2B5EF4-FFF2-40B4-BE49-F238E27FC236}">
                <a16:creationId xmlns="" xmlns:a16="http://schemas.microsoft.com/office/drawing/2014/main" id="{7D6EBB81-51BC-4305-9A98-27AAAC8F370E}"/>
              </a:ext>
            </a:extLst>
          </p:cNvPr>
          <p:cNvSpPr txBox="1">
            <a:spLocks/>
          </p:cNvSpPr>
          <p:nvPr/>
        </p:nvSpPr>
        <p:spPr>
          <a:xfrm>
            <a:off x="6248400" y="5522362"/>
            <a:ext cx="5671821" cy="933048"/>
          </a:xfrm>
          <a:prstGeom prst="rect">
            <a:avLst/>
          </a:prstGeom>
        </p:spPr>
        <p:txBody>
          <a:bodyPr vert="horz">
            <a:normAutofit/>
          </a:bodyPr>
          <a:lstStyle>
            <a:lvl1pPr marL="64008" indent="0" algn="l" rtl="0" eaLnBrk="1" latinLnBrk="0" hangingPunct="1">
              <a:spcBef>
                <a:spcPts val="300"/>
              </a:spcBef>
              <a:buClr>
                <a:schemeClr val="accent3">
                  <a:lumMod val="75000"/>
                </a:schemeClr>
              </a:buClr>
              <a:buFont typeface="Georgia"/>
              <a:buNone/>
              <a:defRPr kumimoji="0" sz="2400" kern="1200">
                <a:solidFill>
                  <a:schemeClr val="tx2"/>
                </a:solidFill>
                <a:latin typeface="+mn-lt"/>
                <a:ea typeface="+mn-ea"/>
                <a:cs typeface="+mn-cs"/>
              </a:defRPr>
            </a:lvl1pPr>
            <a:lvl2pPr marL="457200" indent="0" algn="ctr" rtl="0" eaLnBrk="1" latinLnBrk="0" hangingPunct="1">
              <a:spcBef>
                <a:spcPts val="300"/>
              </a:spcBef>
              <a:buClr>
                <a:schemeClr val="accent2">
                  <a:lumMod val="75000"/>
                </a:schemeClr>
              </a:buClr>
              <a:buFont typeface="Georgia"/>
              <a:buNone/>
              <a:defRPr kumimoji="0" sz="2600" kern="1200">
                <a:solidFill>
                  <a:schemeClr val="tx2"/>
                </a:solidFill>
                <a:latin typeface="+mn-lt"/>
                <a:ea typeface="+mn-ea"/>
                <a:cs typeface="+mn-cs"/>
              </a:defRPr>
            </a:lvl2pPr>
            <a:lvl3pPr marL="914400" indent="0" algn="ctr" rtl="0" eaLnBrk="1" latinLnBrk="0" hangingPunct="1">
              <a:spcBef>
                <a:spcPts val="300"/>
              </a:spcBef>
              <a:buClr>
                <a:schemeClr val="accent1">
                  <a:lumMod val="50000"/>
                </a:schemeClr>
              </a:buClr>
              <a:buFont typeface="Wingdings 2" panose="05020102010507070707" pitchFamily="18" charset="2"/>
              <a:buNone/>
              <a:defRPr kumimoji="0" sz="2400" kern="1200">
                <a:solidFill>
                  <a:schemeClr val="tx2"/>
                </a:solidFill>
                <a:latin typeface="+mn-lt"/>
                <a:ea typeface="+mn-ea"/>
                <a:cs typeface="+mn-cs"/>
              </a:defRPr>
            </a:lvl3pPr>
            <a:lvl4pPr marL="1371600" indent="0" algn="ctr" rtl="0" eaLnBrk="1" latinLnBrk="0" hangingPunct="1">
              <a:spcBef>
                <a:spcPts val="300"/>
              </a:spcBef>
              <a:buClr>
                <a:schemeClr val="accent1">
                  <a:lumMod val="50000"/>
                </a:schemeClr>
              </a:buClr>
              <a:buFont typeface="Wingdings 2" panose="05020102010507070707" pitchFamily="18" charset="2"/>
              <a:buNone/>
              <a:defRPr kumimoji="0" sz="2200" kern="1200">
                <a:solidFill>
                  <a:schemeClr val="tx2"/>
                </a:solidFill>
                <a:latin typeface="+mn-lt"/>
                <a:ea typeface="+mn-ea"/>
                <a:cs typeface="+mn-cs"/>
              </a:defRPr>
            </a:lvl4pPr>
            <a:lvl5pPr marL="1828800" indent="0" algn="ctr" rtl="0" eaLnBrk="1" latinLnBrk="0" hangingPunct="1">
              <a:spcBef>
                <a:spcPts val="300"/>
              </a:spcBef>
              <a:buClr>
                <a:schemeClr val="accent1">
                  <a:lumMod val="50000"/>
                </a:schemeClr>
              </a:buClr>
              <a:buFont typeface="Wingdings 2" panose="05020102010507070707" pitchFamily="18" charset="2"/>
              <a:buNone/>
              <a:defRPr kumimoji="0" sz="2000" kern="1200">
                <a:solidFill>
                  <a:schemeClr val="tx2"/>
                </a:solidFill>
                <a:latin typeface="+mn-lt"/>
                <a:ea typeface="+mn-ea"/>
                <a:cs typeface="+mn-cs"/>
              </a:defRPr>
            </a:lvl5pPr>
            <a:lvl6pPr marL="2286000" indent="0" algn="ctr" rtl="0" eaLnBrk="1" latinLnBrk="0" hangingPunct="1">
              <a:spcBef>
                <a:spcPts val="300"/>
              </a:spcBef>
              <a:buClr>
                <a:schemeClr val="accent1">
                  <a:lumMod val="50000"/>
                </a:schemeClr>
              </a:buClr>
              <a:buFont typeface="Wingdings 2" panose="05020102010507070707" pitchFamily="18" charset="2"/>
              <a:buNone/>
              <a:defRPr kumimoji="0" sz="1800" kern="1200">
                <a:solidFill>
                  <a:schemeClr val="tx2"/>
                </a:solidFill>
                <a:latin typeface="+mn-lt"/>
                <a:ea typeface="+mn-ea"/>
                <a:cs typeface="+mn-cs"/>
              </a:defRPr>
            </a:lvl6pPr>
            <a:lvl7pPr marL="2743200" indent="0" algn="ctr" rtl="0" eaLnBrk="1" latinLnBrk="0" hangingPunct="1">
              <a:spcBef>
                <a:spcPts val="300"/>
              </a:spcBef>
              <a:buClr>
                <a:schemeClr val="accent1">
                  <a:lumMod val="50000"/>
                </a:schemeClr>
              </a:buClr>
              <a:buFont typeface="Wingdings 2" panose="05020102010507070707" pitchFamily="18" charset="2"/>
              <a:buNone/>
              <a:defRPr kumimoji="0" sz="1600" kern="1200">
                <a:solidFill>
                  <a:schemeClr val="tx2"/>
                </a:solidFill>
                <a:latin typeface="+mn-lt"/>
                <a:ea typeface="+mn-ea"/>
                <a:cs typeface="+mn-cs"/>
              </a:defRPr>
            </a:lvl7pPr>
            <a:lvl8pPr marL="3200400" indent="0" algn="ctr" rtl="0" eaLnBrk="1" latinLnBrk="0" hangingPunct="1">
              <a:spcBef>
                <a:spcPts val="300"/>
              </a:spcBef>
              <a:buClr>
                <a:schemeClr val="accent1">
                  <a:lumMod val="50000"/>
                </a:schemeClr>
              </a:buClr>
              <a:buFont typeface="Wingdings 2" panose="05020102010507070707" pitchFamily="18" charset="2"/>
              <a:buNone/>
              <a:defRPr kumimoji="0" sz="1500" kern="1200">
                <a:solidFill>
                  <a:schemeClr val="tx2"/>
                </a:solidFill>
                <a:latin typeface="+mn-lt"/>
                <a:ea typeface="+mn-ea"/>
                <a:cs typeface="+mn-cs"/>
              </a:defRPr>
            </a:lvl8pPr>
            <a:lvl9pPr marL="3657600" indent="0" algn="ctr" rtl="0" eaLnBrk="1" latinLnBrk="0" hangingPunct="1">
              <a:spcBef>
                <a:spcPts val="300"/>
              </a:spcBef>
              <a:buClr>
                <a:schemeClr val="accent1">
                  <a:lumMod val="50000"/>
                </a:schemeClr>
              </a:buClr>
              <a:buFont typeface="Wingdings 2" panose="05020102010507070707" pitchFamily="18" charset="2"/>
              <a:buNone/>
              <a:defRPr kumimoji="0" sz="1400" kern="1200" baseline="0">
                <a:solidFill>
                  <a:schemeClr val="tx2"/>
                </a:solidFill>
                <a:latin typeface="+mn-lt"/>
                <a:ea typeface="+mn-ea"/>
                <a:cs typeface="+mn-cs"/>
              </a:defRPr>
            </a:lvl9pPr>
          </a:lstStyle>
          <a:p>
            <a:r>
              <a:rPr lang="en-US" dirty="0"/>
              <a:t>Thank you to </a:t>
            </a:r>
            <a:r>
              <a:rPr lang="en-US" dirty="0" err="1"/>
              <a:t>Clivia</a:t>
            </a:r>
            <a:r>
              <a:rPr lang="en-US" dirty="0"/>
              <a:t> Milburn for Customer Service information and training</a:t>
            </a:r>
          </a:p>
          <a:p>
            <a:endParaRPr lang="en-US" dirty="0"/>
          </a:p>
        </p:txBody>
      </p:sp>
    </p:spTree>
    <p:extLst>
      <p:ext uri="{BB962C8B-B14F-4D97-AF65-F5344CB8AC3E}">
        <p14:creationId xmlns="" xmlns:p14="http://schemas.microsoft.com/office/powerpoint/2010/main" val="70630554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BA2EC18C-B46B-4495-A055-51D3722E4C05}"/>
              </a:ext>
            </a:extLst>
          </p:cNvPr>
          <p:cNvSpPr>
            <a:spLocks noGrp="1"/>
          </p:cNvSpPr>
          <p:nvPr>
            <p:ph type="title"/>
          </p:nvPr>
        </p:nvSpPr>
        <p:spPr>
          <a:xfrm>
            <a:off x="3603624" y="1028698"/>
            <a:ext cx="7529195" cy="1847215"/>
          </a:xfrm>
        </p:spPr>
        <p:txBody>
          <a:bodyPr>
            <a:noAutofit/>
          </a:bodyPr>
          <a:lstStyle/>
          <a:p>
            <a:r>
              <a:rPr lang="en-US" b="1" dirty="0">
                <a:latin typeface="Arial" panose="020B0604020202020204" pitchFamily="34" charset="0"/>
                <a:cs typeface="Arial" panose="020B0604020202020204" pitchFamily="34" charset="0"/>
              </a:rPr>
              <a:t>Characteristics of Good Customer Service:</a:t>
            </a:r>
            <a:endParaRPr lang="en-US" dirty="0">
              <a:latin typeface="Arial" panose="020B0604020202020204" pitchFamily="34" charset="0"/>
              <a:cs typeface="Arial" panose="020B0604020202020204" pitchFamily="34" charset="0"/>
            </a:endParaRPr>
          </a:p>
        </p:txBody>
      </p:sp>
      <p:pic>
        <p:nvPicPr>
          <p:cNvPr id="6" name="Picture 5" descr="C:\Users\clivia\AppData\Local\Microsoft\Windows\Temporary Internet Files\Content.IE5\1GQ0PQQN\telemarketer_art[1].jpg">
            <a:extLst>
              <a:ext uri="{FF2B5EF4-FFF2-40B4-BE49-F238E27FC236}">
                <a16:creationId xmlns="" xmlns:a16="http://schemas.microsoft.com/office/drawing/2014/main" id="{C0AA817B-1704-4744-BD43-CB0FA834CEBE}"/>
              </a:ext>
            </a:extLst>
          </p:cNvPr>
          <p:cNvPicPr/>
          <p:nvPr/>
        </p:nvPicPr>
        <p:blipFill>
          <a:blip r:embed="rId3" cstate="print"/>
          <a:srcRect/>
          <a:stretch>
            <a:fillRect/>
          </a:stretch>
        </p:blipFill>
        <p:spPr bwMode="auto">
          <a:xfrm>
            <a:off x="418465" y="1190942"/>
            <a:ext cx="2263775" cy="1847215"/>
          </a:xfrm>
          <a:prstGeom prst="rect">
            <a:avLst/>
          </a:prstGeom>
          <a:noFill/>
          <a:ln w="9525">
            <a:noFill/>
            <a:miter lim="800000"/>
            <a:headEnd/>
            <a:tailEnd/>
          </a:ln>
        </p:spPr>
      </p:pic>
      <p:sp>
        <p:nvSpPr>
          <p:cNvPr id="9" name="Rectangle 8">
            <a:extLst>
              <a:ext uri="{FF2B5EF4-FFF2-40B4-BE49-F238E27FC236}">
                <a16:creationId xmlns="" xmlns:a16="http://schemas.microsoft.com/office/drawing/2014/main" id="{FB7BC858-CAD6-4982-B165-3DF19F4638EB}"/>
              </a:ext>
            </a:extLst>
          </p:cNvPr>
          <p:cNvSpPr/>
          <p:nvPr/>
        </p:nvSpPr>
        <p:spPr>
          <a:xfrm>
            <a:off x="2011680" y="3105835"/>
            <a:ext cx="9464040" cy="3108543"/>
          </a:xfrm>
          <a:prstGeom prst="rect">
            <a:avLst/>
          </a:prstGeom>
        </p:spPr>
        <p:txBody>
          <a:bodyPr wrap="square">
            <a:spAutoFit/>
          </a:bodyPr>
          <a:lstStyle/>
          <a:p>
            <a:pPr lvl="0"/>
            <a:r>
              <a:rPr lang="en-US" sz="2800" b="1" u="sng" dirty="0">
                <a:latin typeface="Arial Narrow" panose="020B0606020202030204" pitchFamily="34" charset="0"/>
              </a:rPr>
              <a:t>Professionalism</a:t>
            </a:r>
            <a:r>
              <a:rPr lang="en-US" sz="2800" dirty="0">
                <a:latin typeface="Arial Narrow" panose="020B0606020202030204" pitchFamily="34" charset="0"/>
              </a:rPr>
              <a:t>: All customers should be treated professionally, which means the use of competence or skill expected of the professional. Professionalism shows the customer they're cared for. </a:t>
            </a:r>
          </a:p>
          <a:p>
            <a:r>
              <a:rPr lang="en-US" sz="2800" dirty="0">
                <a:latin typeface="Arial Narrow" panose="020B0606020202030204" pitchFamily="34" charset="0"/>
              </a:rPr>
              <a:t> </a:t>
            </a:r>
          </a:p>
          <a:p>
            <a:r>
              <a:rPr lang="en-US" sz="2800" b="1" u="sng" dirty="0">
                <a:latin typeface="Arial Narrow" panose="020B0606020202030204" pitchFamily="34" charset="0"/>
              </a:rPr>
              <a:t>Personalization</a:t>
            </a:r>
            <a:r>
              <a:rPr lang="en-US" sz="2800" dirty="0">
                <a:latin typeface="Arial Narrow" panose="020B0606020202030204" pitchFamily="34" charset="0"/>
              </a:rPr>
              <a:t>: Using the customer's name is very effective in producing loyalty. Customers like the idea that whom they do business with knows them on a personal level..</a:t>
            </a:r>
            <a:endParaRPr lang="en-US" sz="2800" dirty="0">
              <a:latin typeface="Arial Narrow" panose="020B0606020202030204" pitchFamily="34" charset="0"/>
              <a:cs typeface="Arial" panose="020B0604020202020204" pitchFamily="34" charset="0"/>
            </a:endParaRPr>
          </a:p>
        </p:txBody>
      </p:sp>
    </p:spTree>
    <p:extLst>
      <p:ext uri="{BB962C8B-B14F-4D97-AF65-F5344CB8AC3E}">
        <p14:creationId xmlns="" xmlns:p14="http://schemas.microsoft.com/office/powerpoint/2010/main" val="63905930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BA2EC18C-B46B-4495-A055-51D3722E4C05}"/>
              </a:ext>
            </a:extLst>
          </p:cNvPr>
          <p:cNvSpPr>
            <a:spLocks noGrp="1"/>
          </p:cNvSpPr>
          <p:nvPr>
            <p:ph type="title"/>
          </p:nvPr>
        </p:nvSpPr>
        <p:spPr>
          <a:xfrm>
            <a:off x="3603624" y="1028699"/>
            <a:ext cx="7529195" cy="1120142"/>
          </a:xfrm>
        </p:spPr>
        <p:txBody>
          <a:bodyPr>
            <a:noAutofit/>
          </a:bodyPr>
          <a:lstStyle/>
          <a:p>
            <a:r>
              <a:rPr lang="en-GB" b="1" dirty="0">
                <a:latin typeface="Arial" panose="020B0604020202020204" pitchFamily="34" charset="0"/>
                <a:cs typeface="Arial" panose="020B0604020202020204" pitchFamily="34" charset="0"/>
              </a:rPr>
              <a:t>When Dealing with a Customer:</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pic>
        <p:nvPicPr>
          <p:cNvPr id="6" name="Picture 5" descr="C:\Users\clivia\AppData\Local\Microsoft\Windows\Temporary Internet Files\Content.IE5\1GQ0PQQN\telemarketer_art[1].jpg">
            <a:extLst>
              <a:ext uri="{FF2B5EF4-FFF2-40B4-BE49-F238E27FC236}">
                <a16:creationId xmlns="" xmlns:a16="http://schemas.microsoft.com/office/drawing/2014/main" id="{C0AA817B-1704-4744-BD43-CB0FA834CEBE}"/>
              </a:ext>
            </a:extLst>
          </p:cNvPr>
          <p:cNvPicPr/>
          <p:nvPr/>
        </p:nvPicPr>
        <p:blipFill>
          <a:blip r:embed="rId3" cstate="print"/>
          <a:srcRect/>
          <a:stretch>
            <a:fillRect/>
          </a:stretch>
        </p:blipFill>
        <p:spPr bwMode="auto">
          <a:xfrm>
            <a:off x="418465" y="1190942"/>
            <a:ext cx="2263775" cy="1847215"/>
          </a:xfrm>
          <a:prstGeom prst="rect">
            <a:avLst/>
          </a:prstGeom>
          <a:noFill/>
          <a:ln w="9525">
            <a:noFill/>
            <a:miter lim="800000"/>
            <a:headEnd/>
            <a:tailEnd/>
          </a:ln>
        </p:spPr>
      </p:pic>
      <p:sp>
        <p:nvSpPr>
          <p:cNvPr id="9" name="Rectangle 8">
            <a:extLst>
              <a:ext uri="{FF2B5EF4-FFF2-40B4-BE49-F238E27FC236}">
                <a16:creationId xmlns="" xmlns:a16="http://schemas.microsoft.com/office/drawing/2014/main" id="{FB7BC858-CAD6-4982-B165-3DF19F4638EB}"/>
              </a:ext>
            </a:extLst>
          </p:cNvPr>
          <p:cNvSpPr/>
          <p:nvPr/>
        </p:nvSpPr>
        <p:spPr>
          <a:xfrm>
            <a:off x="2347595" y="2534335"/>
            <a:ext cx="9464040" cy="3939540"/>
          </a:xfrm>
          <a:prstGeom prst="rect">
            <a:avLst/>
          </a:prstGeom>
        </p:spPr>
        <p:txBody>
          <a:bodyPr wrap="square">
            <a:spAutoFit/>
          </a:bodyPr>
          <a:lstStyle/>
          <a:p>
            <a:pPr marL="457200" lvl="0" indent="-457200">
              <a:buFont typeface="+mj-lt"/>
              <a:buAutoNum type="arabicPeriod"/>
            </a:pPr>
            <a:r>
              <a:rPr lang="en-GB" sz="2500" b="1" u="sng" dirty="0">
                <a:latin typeface="Arial Narrow" panose="020B0606020202030204" pitchFamily="34" charset="0"/>
              </a:rPr>
              <a:t>Understand the problem</a:t>
            </a:r>
            <a:r>
              <a:rPr lang="en-GB" sz="2500" b="1" dirty="0">
                <a:latin typeface="Arial Narrow" panose="020B0606020202030204" pitchFamily="34" charset="0"/>
              </a:rPr>
              <a:t> – Let the customer speak without interrupting. Note the important facts and repeat them to be sure you got it right.  Say things such as “just to confirm.....” “is this what you are in need of”?</a:t>
            </a:r>
            <a:endParaRPr lang="en-US" sz="2500" dirty="0">
              <a:latin typeface="Arial Narrow" panose="020B0606020202030204" pitchFamily="34" charset="0"/>
            </a:endParaRPr>
          </a:p>
          <a:p>
            <a:pPr marL="457200" lvl="0" indent="-457200">
              <a:buFont typeface="+mj-lt"/>
              <a:buAutoNum type="arabicPeriod"/>
            </a:pPr>
            <a:r>
              <a:rPr lang="en-GB" sz="2500" b="1" u="sng" dirty="0">
                <a:latin typeface="Arial Narrow" panose="020B0606020202030204" pitchFamily="34" charset="0"/>
              </a:rPr>
              <a:t>Identify the Cause</a:t>
            </a:r>
            <a:r>
              <a:rPr lang="en-GB" sz="2500" b="1" dirty="0">
                <a:latin typeface="Arial Narrow" panose="020B0606020202030204" pitchFamily="34" charset="0"/>
              </a:rPr>
              <a:t> – Identifying the cause often means accepting that </a:t>
            </a:r>
            <a:r>
              <a:rPr lang="en-US" sz="2500" b="1" dirty="0">
                <a:latin typeface="Arial Narrow" panose="020B0606020202030204" pitchFamily="34" charset="0"/>
              </a:rPr>
              <a:t>Project C.A.R.E.S.</a:t>
            </a:r>
            <a:r>
              <a:rPr lang="en-GB" sz="2500" b="1" dirty="0">
                <a:latin typeface="Arial Narrow" panose="020B0606020202030204" pitchFamily="34" charset="0"/>
              </a:rPr>
              <a:t>, not the customer or stakeholder, is responsible for the problem. Isolate the problem.</a:t>
            </a:r>
            <a:endParaRPr lang="en-US" sz="2500" dirty="0">
              <a:latin typeface="Arial Narrow" panose="020B0606020202030204" pitchFamily="34" charset="0"/>
            </a:endParaRPr>
          </a:p>
          <a:p>
            <a:pPr marL="457200" lvl="0" indent="-457200">
              <a:buFont typeface="+mj-lt"/>
              <a:buAutoNum type="arabicPeriod"/>
            </a:pPr>
            <a:r>
              <a:rPr lang="en-GB" sz="2500" b="1" u="sng" dirty="0">
                <a:latin typeface="Arial Narrow" panose="020B0606020202030204" pitchFamily="34" charset="0"/>
              </a:rPr>
              <a:t>Propose Solutions</a:t>
            </a:r>
            <a:r>
              <a:rPr lang="en-GB" sz="2500" b="1" dirty="0">
                <a:latin typeface="Arial Narrow" panose="020B0606020202030204" pitchFamily="34" charset="0"/>
              </a:rPr>
              <a:t>: As the customer if he or she has a clear idea of how they want the situation to be resolved. Either agree or work with them to finalize a plan that works for the customer and the company.</a:t>
            </a:r>
            <a:endParaRPr lang="en-US" sz="2500" dirty="0">
              <a:latin typeface="Arial Narrow" panose="020B0606020202030204" pitchFamily="34" charset="0"/>
            </a:endParaRPr>
          </a:p>
        </p:txBody>
      </p:sp>
    </p:spTree>
    <p:extLst>
      <p:ext uri="{BB962C8B-B14F-4D97-AF65-F5344CB8AC3E}">
        <p14:creationId xmlns="" xmlns:p14="http://schemas.microsoft.com/office/powerpoint/2010/main" val="13980915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BA2EC18C-B46B-4495-A055-51D3722E4C05}"/>
              </a:ext>
            </a:extLst>
          </p:cNvPr>
          <p:cNvSpPr>
            <a:spLocks noGrp="1"/>
          </p:cNvSpPr>
          <p:nvPr>
            <p:ph type="title"/>
          </p:nvPr>
        </p:nvSpPr>
        <p:spPr>
          <a:xfrm>
            <a:off x="3626484" y="630872"/>
            <a:ext cx="7529195" cy="1120142"/>
          </a:xfrm>
        </p:spPr>
        <p:txBody>
          <a:bodyPr>
            <a:noAutofit/>
          </a:bodyPr>
          <a:lstStyle/>
          <a:p>
            <a:r>
              <a:rPr lang="en-GB" sz="3800" b="1" dirty="0">
                <a:latin typeface="Arial" panose="020B0604020202020204" pitchFamily="34" charset="0"/>
                <a:cs typeface="Arial" panose="020B0604020202020204" pitchFamily="34" charset="0"/>
              </a:rPr>
              <a:t>When Dealing with a Customer:</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 xmlns:a16="http://schemas.microsoft.com/office/drawing/2014/main" id="{FB7BC858-CAD6-4982-B165-3DF19F4638EB}"/>
              </a:ext>
            </a:extLst>
          </p:cNvPr>
          <p:cNvSpPr/>
          <p:nvPr/>
        </p:nvSpPr>
        <p:spPr>
          <a:xfrm>
            <a:off x="2309495" y="1751014"/>
            <a:ext cx="9464040" cy="1631216"/>
          </a:xfrm>
          <a:prstGeom prst="rect">
            <a:avLst/>
          </a:prstGeom>
        </p:spPr>
        <p:txBody>
          <a:bodyPr wrap="square">
            <a:spAutoFit/>
          </a:bodyPr>
          <a:lstStyle/>
          <a:p>
            <a:pPr lvl="0"/>
            <a:endParaRPr lang="en-GB" sz="2500" b="1" dirty="0">
              <a:latin typeface="Arial Narrow" panose="020B0606020202030204" pitchFamily="34" charset="0"/>
            </a:endParaRPr>
          </a:p>
          <a:p>
            <a:pPr lvl="0"/>
            <a:r>
              <a:rPr lang="en-GB" sz="2500" b="1" dirty="0">
                <a:latin typeface="Arial Narrow" panose="020B0606020202030204" pitchFamily="34" charset="0"/>
              </a:rPr>
              <a:t>4.  Solve the Problem:</a:t>
            </a:r>
            <a:r>
              <a:rPr lang="en-GB" sz="2500" b="1" u="sng" dirty="0">
                <a:latin typeface="Arial Narrow" panose="020B0606020202030204" pitchFamily="34" charset="0"/>
              </a:rPr>
              <a:t> </a:t>
            </a:r>
            <a:r>
              <a:rPr lang="en-GB" sz="2500" b="1" dirty="0">
                <a:latin typeface="Arial Narrow" panose="020B0606020202030204" pitchFamily="34" charset="0"/>
              </a:rPr>
              <a:t>After corrective action ask the customer if they are pleased with the way the problem was resolved. Apologize for the trouble and any inconvenience caused</a:t>
            </a:r>
            <a:endParaRPr lang="en-US" sz="2500" dirty="0">
              <a:latin typeface="Arial Narrow" panose="020B0606020202030204" pitchFamily="34" charset="0"/>
            </a:endParaRPr>
          </a:p>
        </p:txBody>
      </p:sp>
      <p:pic>
        <p:nvPicPr>
          <p:cNvPr id="7" name="Picture 6" descr="C:\Users\clivia\AppData\Local\Microsoft\Windows\Temporary Internet Files\Content.IE5\MWP0MPX4\customerService[1].gif">
            <a:extLst>
              <a:ext uri="{FF2B5EF4-FFF2-40B4-BE49-F238E27FC236}">
                <a16:creationId xmlns="" xmlns:a16="http://schemas.microsoft.com/office/drawing/2014/main" id="{4ED09EDE-A135-4ABB-89BB-A9EDE01C3E02}"/>
              </a:ext>
            </a:extLst>
          </p:cNvPr>
          <p:cNvPicPr/>
          <p:nvPr/>
        </p:nvPicPr>
        <p:blipFill>
          <a:blip r:embed="rId3" cstate="print"/>
          <a:srcRect/>
          <a:stretch>
            <a:fillRect/>
          </a:stretch>
        </p:blipFill>
        <p:spPr bwMode="auto">
          <a:xfrm>
            <a:off x="1007110" y="3382230"/>
            <a:ext cx="1918970" cy="2567527"/>
          </a:xfrm>
          <a:prstGeom prst="rect">
            <a:avLst/>
          </a:prstGeom>
          <a:noFill/>
          <a:ln w="9525">
            <a:noFill/>
            <a:miter lim="800000"/>
            <a:headEnd/>
            <a:tailEnd/>
          </a:ln>
        </p:spPr>
      </p:pic>
    </p:spTree>
    <p:extLst>
      <p:ext uri="{BB962C8B-B14F-4D97-AF65-F5344CB8AC3E}">
        <p14:creationId xmlns="" xmlns:p14="http://schemas.microsoft.com/office/powerpoint/2010/main" val="275690640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BA2EC18C-B46B-4495-A055-51D3722E4C05}"/>
              </a:ext>
            </a:extLst>
          </p:cNvPr>
          <p:cNvSpPr>
            <a:spLocks noGrp="1"/>
          </p:cNvSpPr>
          <p:nvPr>
            <p:ph type="title"/>
          </p:nvPr>
        </p:nvSpPr>
        <p:spPr>
          <a:xfrm>
            <a:off x="3603624" y="1405888"/>
            <a:ext cx="7529195" cy="1085851"/>
          </a:xfrm>
        </p:spPr>
        <p:txBody>
          <a:bodyPr>
            <a:normAutofit fontScale="90000"/>
          </a:bodyPr>
          <a:lstStyle/>
          <a:p>
            <a:r>
              <a:rPr lang="en-US" dirty="0"/>
              <a:t/>
            </a:r>
            <a:br>
              <a:rPr lang="en-US" dirty="0"/>
            </a:br>
            <a:endParaRPr lang="en-US" dirty="0"/>
          </a:p>
        </p:txBody>
      </p:sp>
      <p:sp>
        <p:nvSpPr>
          <p:cNvPr id="2" name="Rectangle 1">
            <a:extLst>
              <a:ext uri="{FF2B5EF4-FFF2-40B4-BE49-F238E27FC236}">
                <a16:creationId xmlns="" xmlns:a16="http://schemas.microsoft.com/office/drawing/2014/main" id="{3F813A60-E1BD-423C-A08B-91827243EC90}"/>
              </a:ext>
            </a:extLst>
          </p:cNvPr>
          <p:cNvSpPr/>
          <p:nvPr/>
        </p:nvSpPr>
        <p:spPr>
          <a:xfrm>
            <a:off x="701041" y="881023"/>
            <a:ext cx="10789918" cy="5427127"/>
          </a:xfrm>
          <a:prstGeom prst="rect">
            <a:avLst/>
          </a:prstGeom>
        </p:spPr>
        <p:txBody>
          <a:bodyPr wrap="square">
            <a:spAutoFit/>
          </a:bodyPr>
          <a:lstStyle/>
          <a:p>
            <a:pPr marL="228600" marR="0">
              <a:spcBef>
                <a:spcPts val="0"/>
              </a:spcBef>
              <a:spcAft>
                <a:spcPts val="750"/>
              </a:spcAft>
            </a:pPr>
            <a:r>
              <a:rPr lang="en-GB" sz="20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Here are  v      very good reasons to improve customer service skills and be more professional in dealing with all customers:</a:t>
            </a:r>
            <a:endParaRPr lang="en-US" sz="2000" dirty="0">
              <a:latin typeface="Arial Narrow" panose="020B0606020202030204" pitchFamily="34" charset="0"/>
              <a:ea typeface="Times New Roman" panose="02020603050405020304" pitchFamily="18" charset="0"/>
            </a:endParaRPr>
          </a:p>
          <a:p>
            <a:pPr marL="342900" marR="0" lvl="0" indent="-342900">
              <a:spcBef>
                <a:spcPts val="0"/>
              </a:spcBef>
              <a:spcAft>
                <a:spcPts val="750"/>
              </a:spcAft>
              <a:buFont typeface="+mj-lt"/>
              <a:buAutoNum type="arabicPeriod"/>
            </a:pPr>
            <a:r>
              <a:rPr lang="en-GB" sz="2000" u="sng"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Less Job related stress</a:t>
            </a:r>
            <a:r>
              <a:rPr lang="en-GB" sz="20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a:r>
            <a:br>
              <a:rPr lang="en-GB" sz="20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0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When you sharpen your customer service skills and techniques you can easily deal with most issues and customers decreasing unpleasant interactions, thus ultimately less job related stress.</a:t>
            </a:r>
            <a:endParaRPr lang="en-US" sz="2000" dirty="0">
              <a:latin typeface="Arial Narrow" panose="020B0606020202030204" pitchFamily="34" charset="0"/>
              <a:ea typeface="Times New Roman" panose="02020603050405020304" pitchFamily="18" charset="0"/>
            </a:endParaRPr>
          </a:p>
          <a:p>
            <a:pPr marL="342900" marR="0" lvl="0" indent="-342900">
              <a:spcBef>
                <a:spcPts val="0"/>
              </a:spcBef>
              <a:spcAft>
                <a:spcPts val="750"/>
              </a:spcAft>
              <a:buFont typeface="+mj-lt"/>
              <a:buAutoNum type="arabicPeriod"/>
            </a:pPr>
            <a:r>
              <a:rPr lang="en-GB" sz="2000" u="sng"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Career Advancement:</a:t>
            </a:r>
            <a:br>
              <a:rPr lang="en-GB" sz="2000" u="sng"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0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If you enjoy helping others and can draw satisfaction from helping your customers in a professional manner, keep in mind that colleagues, supervisors, and managers in your company are aware when customers ask for you by name because you do a great job. Then you will have a better chance of recognition.</a:t>
            </a:r>
            <a:endParaRPr lang="en-US" sz="2000" dirty="0">
              <a:latin typeface="Arial Narrow" panose="020B0606020202030204" pitchFamily="34" charset="0"/>
              <a:ea typeface="Times New Roman" panose="02020603050405020304" pitchFamily="18" charset="0"/>
            </a:endParaRPr>
          </a:p>
          <a:p>
            <a:pPr marL="342900" marR="0" lvl="0" indent="-342900">
              <a:spcBef>
                <a:spcPts val="0"/>
              </a:spcBef>
              <a:spcAft>
                <a:spcPts val="750"/>
              </a:spcAft>
              <a:buFont typeface="+mj-lt"/>
              <a:buAutoNum type="arabicPeriod"/>
            </a:pPr>
            <a:r>
              <a:rPr lang="en-GB" sz="2000" u="sng"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Your Job becomes a source of satisfaction:</a:t>
            </a:r>
            <a:br>
              <a:rPr lang="en-GB" sz="2000" u="sng"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0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When you provide great customer service to a customer who needs help or has a complaint that you resolved and very courteously handled that angry customer, you feel that you are making a difference.  You can be one of few people lucky enough to experience how rewarding it is to take satisfaction from every successful customer interaction.</a:t>
            </a:r>
            <a:endParaRPr lang="en-US" sz="2000" dirty="0">
              <a:latin typeface="Arial Narrow" panose="020B0606020202030204" pitchFamily="34" charset="0"/>
              <a:ea typeface="Times New Roman" panose="02020603050405020304" pitchFamily="18" charset="0"/>
            </a:endParaRPr>
          </a:p>
          <a:p>
            <a:r>
              <a:rPr lang="en-GB" sz="2000" dirty="0">
                <a:solidFill>
                  <a:srgbClr val="333333"/>
                </a:solidFill>
                <a:latin typeface="Arial Narrow" panose="020B0606020202030204" pitchFamily="34" charset="0"/>
                <a:ea typeface="Calibri" panose="020F0502020204030204" pitchFamily="34" charset="0"/>
                <a:cs typeface="Helvetica" panose="020B0604020202020204" pitchFamily="34" charset="0"/>
              </a:rPr>
              <a:t>Regardless of your reasons, learning professional customer service techniques and serving your customers better can be very rewarding</a:t>
            </a:r>
            <a:r>
              <a:rPr lang="en-GB" dirty="0">
                <a:solidFill>
                  <a:srgbClr val="333333"/>
                </a:solidFill>
                <a:latin typeface="Calibri" panose="020F0502020204030204" pitchFamily="34" charset="0"/>
                <a:ea typeface="Calibri" panose="020F0502020204030204" pitchFamily="34" charset="0"/>
                <a:cs typeface="Helvetica" panose="020B0604020202020204" pitchFamily="34" charset="0"/>
              </a:rPr>
              <a:t>.</a:t>
            </a:r>
            <a:endParaRPr lang="en-US" dirty="0"/>
          </a:p>
        </p:txBody>
      </p:sp>
      <p:pic>
        <p:nvPicPr>
          <p:cNvPr id="7" name="Picture 6">
            <a:extLst>
              <a:ext uri="{FF2B5EF4-FFF2-40B4-BE49-F238E27FC236}">
                <a16:creationId xmlns="" xmlns:a16="http://schemas.microsoft.com/office/drawing/2014/main" id="{4F4218D4-D4F1-4F91-B0D1-AD89E8230952}"/>
              </a:ext>
            </a:extLst>
          </p:cNvPr>
          <p:cNvPicPr/>
          <p:nvPr/>
        </p:nvPicPr>
        <p:blipFill>
          <a:blip r:embed="rId3" cstate="print">
            <a:extLst>
              <a:ext uri="{28A0092B-C50C-407E-A947-70E740481C1C}">
                <a14:useLocalDpi xmlns="" xmlns:a14="http://schemas.microsoft.com/office/drawing/2010/main" val="0"/>
              </a:ext>
              <a:ext uri="{837473B0-CC2E-450A-ABE3-18F120FF3D39}">
                <a1611:picAttrSrcUrl xmlns="" xmlns:a1611="http://schemas.microsoft.com/office/drawing/2016/11/main" r:id="rId4"/>
              </a:ext>
            </a:extLst>
          </a:blip>
          <a:stretch>
            <a:fillRect/>
          </a:stretch>
        </p:blipFill>
        <p:spPr>
          <a:xfrm>
            <a:off x="1864360" y="881023"/>
            <a:ext cx="508000" cy="297180"/>
          </a:xfrm>
          <a:prstGeom prst="rect">
            <a:avLst/>
          </a:prstGeom>
        </p:spPr>
      </p:pic>
    </p:spTree>
    <p:extLst>
      <p:ext uri="{BB962C8B-B14F-4D97-AF65-F5344CB8AC3E}">
        <p14:creationId xmlns="" xmlns:p14="http://schemas.microsoft.com/office/powerpoint/2010/main" val="205535760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BA2EC18C-B46B-4495-A055-51D3722E4C05}"/>
              </a:ext>
            </a:extLst>
          </p:cNvPr>
          <p:cNvSpPr>
            <a:spLocks noGrp="1"/>
          </p:cNvSpPr>
          <p:nvPr>
            <p:ph type="title"/>
          </p:nvPr>
        </p:nvSpPr>
        <p:spPr>
          <a:xfrm>
            <a:off x="3603624" y="1405888"/>
            <a:ext cx="7529195" cy="1085851"/>
          </a:xfrm>
        </p:spPr>
        <p:txBody>
          <a:bodyPr>
            <a:normAutofit fontScale="90000"/>
          </a:bodyPr>
          <a:lstStyle/>
          <a:p>
            <a:r>
              <a:rPr lang="en-US" dirty="0"/>
              <a:t/>
            </a:r>
            <a:br>
              <a:rPr lang="en-US" dirty="0"/>
            </a:br>
            <a:endParaRPr lang="en-US" dirty="0"/>
          </a:p>
        </p:txBody>
      </p:sp>
      <p:sp>
        <p:nvSpPr>
          <p:cNvPr id="9" name="Rectangle 8">
            <a:extLst>
              <a:ext uri="{FF2B5EF4-FFF2-40B4-BE49-F238E27FC236}">
                <a16:creationId xmlns="" xmlns:a16="http://schemas.microsoft.com/office/drawing/2014/main" id="{FB7BC858-CAD6-4982-B165-3DF19F4638EB}"/>
              </a:ext>
            </a:extLst>
          </p:cNvPr>
          <p:cNvSpPr/>
          <p:nvPr/>
        </p:nvSpPr>
        <p:spPr>
          <a:xfrm>
            <a:off x="2011680" y="3105835"/>
            <a:ext cx="9464040" cy="477054"/>
          </a:xfrm>
          <a:prstGeom prst="rect">
            <a:avLst/>
          </a:prstGeom>
        </p:spPr>
        <p:txBody>
          <a:bodyPr wrap="square">
            <a:spAutoFit/>
          </a:bodyPr>
          <a:lstStyle/>
          <a:p>
            <a:r>
              <a:rPr lang="en-US" sz="2500" dirty="0">
                <a:solidFill>
                  <a:srgbClr val="26282A"/>
                </a:solidFill>
                <a:latin typeface="Arial Narrow" panose="020B0606020202030204" pitchFamily="34" charset="0"/>
                <a:ea typeface="Calibri" panose="020F0502020204030204" pitchFamily="34" charset="0"/>
                <a:cs typeface="Arial" panose="020B0604020202020204" pitchFamily="34" charset="0"/>
              </a:rPr>
              <a:t> </a:t>
            </a:r>
            <a:endParaRPr lang="en-US" sz="2500" dirty="0">
              <a:latin typeface="Arial Narrow" panose="020B0606020202030204" pitchFamily="34" charset="0"/>
              <a:cs typeface="Arial" panose="020B0604020202020204" pitchFamily="34" charset="0"/>
            </a:endParaRPr>
          </a:p>
        </p:txBody>
      </p:sp>
      <p:sp>
        <p:nvSpPr>
          <p:cNvPr id="2" name="Rectangle 1">
            <a:extLst>
              <a:ext uri="{FF2B5EF4-FFF2-40B4-BE49-F238E27FC236}">
                <a16:creationId xmlns="" xmlns:a16="http://schemas.microsoft.com/office/drawing/2014/main" id="{80416869-6D65-4BD9-A6FA-24EF0A17F2D0}"/>
              </a:ext>
            </a:extLst>
          </p:cNvPr>
          <p:cNvSpPr/>
          <p:nvPr/>
        </p:nvSpPr>
        <p:spPr>
          <a:xfrm>
            <a:off x="426720" y="669161"/>
            <a:ext cx="11338560" cy="5601533"/>
          </a:xfrm>
          <a:prstGeom prst="rect">
            <a:avLst/>
          </a:prstGeom>
        </p:spPr>
        <p:txBody>
          <a:bodyPr wrap="square">
            <a:spAutoFit/>
          </a:bodyPr>
          <a:lstStyle/>
          <a:p>
            <a:pPr>
              <a:spcAft>
                <a:spcPts val="750"/>
              </a:spcAft>
            </a:pPr>
            <a:r>
              <a:rPr lang="en-GB" sz="36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Service Overview from a Customer’s Perspective: </a:t>
            </a:r>
            <a:endParaRPr lang="en-US" sz="3600" dirty="0">
              <a:latin typeface="Arial Narrow" panose="020B0606020202030204" pitchFamily="34" charset="0"/>
              <a:ea typeface="Times New Roman" panose="02020603050405020304" pitchFamily="18" charset="0"/>
            </a:endParaRPr>
          </a:p>
          <a:p>
            <a:pPr marL="342900" marR="0" lvl="0" indent="-342900">
              <a:spcBef>
                <a:spcPts val="0"/>
              </a:spcBef>
              <a:spcAft>
                <a:spcPts val="750"/>
              </a:spcAft>
              <a:buFont typeface="+mj-lt"/>
              <a:buAutoNum type="arabicPeriod"/>
            </a:pPr>
            <a:r>
              <a:rPr lang="en-GB" sz="2000" u="sng"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Speed</a:t>
            </a:r>
            <a:r>
              <a:rPr lang="en-GB" sz="20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Is staff knowledgeable and able to give spontaneous responses or able to secure the answer to questions when in doubt.</a:t>
            </a:r>
            <a:endParaRPr lang="en-US" sz="2000" dirty="0">
              <a:latin typeface="Arial Narrow" panose="020B0606020202030204" pitchFamily="34" charset="0"/>
              <a:ea typeface="Times New Roman" panose="02020603050405020304" pitchFamily="18" charset="0"/>
            </a:endParaRPr>
          </a:p>
          <a:p>
            <a:pPr marL="342900" marR="0" lvl="0" indent="-342900">
              <a:spcBef>
                <a:spcPts val="0"/>
              </a:spcBef>
              <a:spcAft>
                <a:spcPts val="750"/>
              </a:spcAft>
              <a:buFont typeface="+mj-lt"/>
              <a:buAutoNum type="arabicPeriod"/>
            </a:pPr>
            <a:r>
              <a:rPr lang="en-GB" sz="2000" u="sng"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Communication</a:t>
            </a:r>
            <a:r>
              <a:rPr lang="en-GB" sz="20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Conscious effort to do a good job of sharing with families and customers everything they need to know to make an informed decision.</a:t>
            </a:r>
            <a:endParaRPr lang="en-US" sz="2000" dirty="0">
              <a:latin typeface="Arial Narrow" panose="020B0606020202030204" pitchFamily="34" charset="0"/>
              <a:ea typeface="Times New Roman" panose="02020603050405020304" pitchFamily="18" charset="0"/>
            </a:endParaRPr>
          </a:p>
          <a:p>
            <a:pPr marL="342900" marR="0" lvl="0" indent="-342900">
              <a:spcBef>
                <a:spcPts val="0"/>
              </a:spcBef>
              <a:spcAft>
                <a:spcPts val="750"/>
              </a:spcAft>
              <a:buFont typeface="+mj-lt"/>
              <a:buAutoNum type="arabicPeriod"/>
            </a:pPr>
            <a:r>
              <a:rPr lang="en-GB" sz="2000" u="sng"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Follow-up</a:t>
            </a:r>
            <a:r>
              <a:rPr lang="en-GB" sz="20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All our families and stakeholders should be given all the pertinent information of a person to contact if they need help or have additional questions. Staff are given guidelines to help them problem solve.</a:t>
            </a:r>
            <a:endParaRPr lang="en-US" sz="2000" dirty="0">
              <a:latin typeface="Arial Narrow" panose="020B0606020202030204" pitchFamily="34" charset="0"/>
              <a:ea typeface="Times New Roman" panose="02020603050405020304" pitchFamily="18" charset="0"/>
            </a:endParaRPr>
          </a:p>
          <a:p>
            <a:pPr marL="342900" marR="0" lvl="0" indent="-342900">
              <a:spcBef>
                <a:spcPts val="0"/>
              </a:spcBef>
              <a:spcAft>
                <a:spcPts val="750"/>
              </a:spcAft>
              <a:buFont typeface="+mj-lt"/>
              <a:buAutoNum type="arabicPeriod"/>
            </a:pPr>
            <a:r>
              <a:rPr lang="en-GB" sz="2000" u="sng"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Complaints</a:t>
            </a:r>
            <a:r>
              <a:rPr lang="en-GB" sz="20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Prompt handling and disposition of complaints. Make it easy for them to complain if needed. Staff are given the freedom to problem solve to reach the best solution. There is immediate access to administrative staff. Consistent follow-up of all customers after discharge to ensure customer satisfaction.</a:t>
            </a:r>
            <a:endParaRPr lang="en-US" sz="2000" dirty="0">
              <a:latin typeface="Arial Narrow" panose="020B0606020202030204" pitchFamily="34" charset="0"/>
              <a:ea typeface="Times New Roman" panose="02020603050405020304" pitchFamily="18" charset="0"/>
            </a:endParaRPr>
          </a:p>
          <a:p>
            <a:pPr marL="342900" marR="0" lvl="0" indent="-342900">
              <a:spcBef>
                <a:spcPts val="0"/>
              </a:spcBef>
              <a:spcAft>
                <a:spcPts val="750"/>
              </a:spcAft>
              <a:buFont typeface="+mj-lt"/>
              <a:buAutoNum type="arabicPeriod"/>
            </a:pPr>
            <a:r>
              <a:rPr lang="en-GB" sz="2000" u="sng"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Retention</a:t>
            </a:r>
            <a:r>
              <a:rPr lang="en-GB" sz="20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Establish and maintain all relationships with customers, families and stakeholders through emails and newsletters. Also staff longevity for continuity. </a:t>
            </a:r>
            <a:endParaRPr lang="en-US" sz="2000" dirty="0">
              <a:latin typeface="Arial Narrow" panose="020B0606020202030204" pitchFamily="34" charset="0"/>
              <a:ea typeface="Times New Roman" panose="02020603050405020304" pitchFamily="18" charset="0"/>
            </a:endParaRPr>
          </a:p>
          <a:p>
            <a:r>
              <a:rPr lang="en-GB" sz="2000" u="sng" dirty="0">
                <a:solidFill>
                  <a:srgbClr val="333333"/>
                </a:solidFill>
                <a:latin typeface="Arial Narrow" panose="020B0606020202030204" pitchFamily="34" charset="0"/>
                <a:ea typeface="Calibri" panose="020F0502020204030204" pitchFamily="34" charset="0"/>
                <a:cs typeface="Helvetica" panose="020B0604020202020204" pitchFamily="34" charset="0"/>
              </a:rPr>
              <a:t>Employee Monitoring</a:t>
            </a:r>
            <a:r>
              <a:rPr lang="en-GB" sz="2000" dirty="0">
                <a:solidFill>
                  <a:srgbClr val="333333"/>
                </a:solidFill>
                <a:latin typeface="Arial Narrow" panose="020B0606020202030204" pitchFamily="34" charset="0"/>
                <a:ea typeface="Calibri" panose="020F0502020204030204" pitchFamily="34" charset="0"/>
                <a:cs typeface="Helvetica" panose="020B0604020202020204" pitchFamily="34" charset="0"/>
              </a:rPr>
              <a:t>:   Encourage staff to provide good customer service. Customer feedback is shared and staff is confronted when not meeting service standards. Positive rewards are shown when staff uses initiative and good customer service</a:t>
            </a:r>
            <a:r>
              <a:rPr lang="en-GB" sz="2200" b="1" dirty="0">
                <a:solidFill>
                  <a:srgbClr val="333333"/>
                </a:solidFill>
                <a:latin typeface="Arial Narrow" panose="020B0606020202030204" pitchFamily="34" charset="0"/>
                <a:ea typeface="Calibri" panose="020F0502020204030204" pitchFamily="34" charset="0"/>
                <a:cs typeface="Helvetica" panose="020B0604020202020204" pitchFamily="34" charset="0"/>
              </a:rPr>
              <a:t>.</a:t>
            </a:r>
            <a:endParaRPr lang="en-US" sz="2200" dirty="0">
              <a:latin typeface="Arial Narrow" panose="020B0606020202030204" pitchFamily="34" charset="0"/>
            </a:endParaRPr>
          </a:p>
        </p:txBody>
      </p:sp>
      <p:pic>
        <p:nvPicPr>
          <p:cNvPr id="7" name="Picture 6" descr="C:\Users\clivia\AppData\Local\Microsoft\Windows\Temporary Internet Files\Content.IE5\0WSO3308\sybase[1].jpg">
            <a:extLst>
              <a:ext uri="{FF2B5EF4-FFF2-40B4-BE49-F238E27FC236}">
                <a16:creationId xmlns="" xmlns:a16="http://schemas.microsoft.com/office/drawing/2014/main" id="{71174830-B64B-4A63-B2F9-BB7883F66BBE}"/>
              </a:ext>
            </a:extLst>
          </p:cNvPr>
          <p:cNvPicPr/>
          <p:nvPr/>
        </p:nvPicPr>
        <p:blipFill>
          <a:blip r:embed="rId3" cstate="print"/>
          <a:srcRect/>
          <a:stretch>
            <a:fillRect/>
          </a:stretch>
        </p:blipFill>
        <p:spPr bwMode="auto">
          <a:xfrm>
            <a:off x="10058400" y="234567"/>
            <a:ext cx="1706880" cy="1171321"/>
          </a:xfrm>
          <a:prstGeom prst="rect">
            <a:avLst/>
          </a:prstGeom>
          <a:noFill/>
          <a:ln w="9525">
            <a:noFill/>
            <a:miter lim="800000"/>
            <a:headEnd/>
            <a:tailEnd/>
          </a:ln>
        </p:spPr>
      </p:pic>
    </p:spTree>
    <p:extLst>
      <p:ext uri="{BB962C8B-B14F-4D97-AF65-F5344CB8AC3E}">
        <p14:creationId xmlns="" xmlns:p14="http://schemas.microsoft.com/office/powerpoint/2010/main" val="199533202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BA2EC18C-B46B-4495-A055-51D3722E4C05}"/>
              </a:ext>
            </a:extLst>
          </p:cNvPr>
          <p:cNvSpPr>
            <a:spLocks noGrp="1"/>
          </p:cNvSpPr>
          <p:nvPr>
            <p:ph type="title"/>
          </p:nvPr>
        </p:nvSpPr>
        <p:spPr>
          <a:xfrm>
            <a:off x="3603624" y="1405888"/>
            <a:ext cx="7529195" cy="1085851"/>
          </a:xfrm>
        </p:spPr>
        <p:txBody>
          <a:bodyPr>
            <a:normAutofit fontScale="90000"/>
          </a:bodyPr>
          <a:lstStyle/>
          <a:p>
            <a:r>
              <a:rPr lang="en-US" dirty="0"/>
              <a:t/>
            </a:r>
            <a:br>
              <a:rPr lang="en-US" dirty="0"/>
            </a:br>
            <a:endParaRPr lang="en-US" dirty="0"/>
          </a:p>
        </p:txBody>
      </p:sp>
      <p:sp>
        <p:nvSpPr>
          <p:cNvPr id="9" name="Rectangle 8">
            <a:extLst>
              <a:ext uri="{FF2B5EF4-FFF2-40B4-BE49-F238E27FC236}">
                <a16:creationId xmlns="" xmlns:a16="http://schemas.microsoft.com/office/drawing/2014/main" id="{FB7BC858-CAD6-4982-B165-3DF19F4638EB}"/>
              </a:ext>
            </a:extLst>
          </p:cNvPr>
          <p:cNvSpPr/>
          <p:nvPr/>
        </p:nvSpPr>
        <p:spPr>
          <a:xfrm>
            <a:off x="2011680" y="3105835"/>
            <a:ext cx="9464040" cy="477054"/>
          </a:xfrm>
          <a:prstGeom prst="rect">
            <a:avLst/>
          </a:prstGeom>
        </p:spPr>
        <p:txBody>
          <a:bodyPr wrap="square">
            <a:spAutoFit/>
          </a:bodyPr>
          <a:lstStyle/>
          <a:p>
            <a:r>
              <a:rPr lang="en-US" sz="2500" dirty="0">
                <a:solidFill>
                  <a:srgbClr val="26282A"/>
                </a:solidFill>
                <a:latin typeface="Arial Narrow" panose="020B0606020202030204" pitchFamily="34" charset="0"/>
                <a:ea typeface="Calibri" panose="020F0502020204030204" pitchFamily="34" charset="0"/>
                <a:cs typeface="Arial" panose="020B0604020202020204" pitchFamily="34" charset="0"/>
              </a:rPr>
              <a:t> </a:t>
            </a:r>
            <a:endParaRPr lang="en-US" sz="2500" dirty="0">
              <a:latin typeface="Arial Narrow" panose="020B0606020202030204" pitchFamily="34" charset="0"/>
              <a:cs typeface="Arial" panose="020B0604020202020204" pitchFamily="34" charset="0"/>
            </a:endParaRPr>
          </a:p>
        </p:txBody>
      </p:sp>
      <p:pic>
        <p:nvPicPr>
          <p:cNvPr id="7" name="Picture 6" descr="C:\Users\clivia\AppData\Local\Microsoft\Windows\Temporary Internet Files\Content.IE5\HRY5T2ZH\Together_we_learn_and_grow[1].jpg">
            <a:extLst>
              <a:ext uri="{FF2B5EF4-FFF2-40B4-BE49-F238E27FC236}">
                <a16:creationId xmlns="" xmlns:a16="http://schemas.microsoft.com/office/drawing/2014/main" id="{035C49EC-0AD2-46AA-B612-ED09062D84C5}"/>
              </a:ext>
            </a:extLst>
          </p:cNvPr>
          <p:cNvPicPr/>
          <p:nvPr/>
        </p:nvPicPr>
        <p:blipFill>
          <a:blip r:embed="rId3" cstate="print"/>
          <a:srcRect/>
          <a:stretch>
            <a:fillRect/>
          </a:stretch>
        </p:blipFill>
        <p:spPr bwMode="auto">
          <a:xfrm>
            <a:off x="8717280" y="3105836"/>
            <a:ext cx="2010093" cy="1958936"/>
          </a:xfrm>
          <a:prstGeom prst="rect">
            <a:avLst/>
          </a:prstGeom>
          <a:noFill/>
          <a:ln w="9525">
            <a:noFill/>
            <a:miter lim="800000"/>
            <a:headEnd/>
            <a:tailEnd/>
          </a:ln>
        </p:spPr>
      </p:pic>
      <p:sp>
        <p:nvSpPr>
          <p:cNvPr id="2" name="Rectangle 1">
            <a:extLst>
              <a:ext uri="{FF2B5EF4-FFF2-40B4-BE49-F238E27FC236}">
                <a16:creationId xmlns="" xmlns:a16="http://schemas.microsoft.com/office/drawing/2014/main" id="{56CC8283-5B5A-4563-91C8-49C441A93DD0}"/>
              </a:ext>
            </a:extLst>
          </p:cNvPr>
          <p:cNvSpPr/>
          <p:nvPr/>
        </p:nvSpPr>
        <p:spPr>
          <a:xfrm>
            <a:off x="1272220" y="532803"/>
            <a:ext cx="10477819" cy="6001643"/>
          </a:xfrm>
          <a:prstGeom prst="rect">
            <a:avLst/>
          </a:prstGeom>
        </p:spPr>
        <p:txBody>
          <a:bodyPr wrap="square">
            <a:spAutoFit/>
          </a:bodyPr>
          <a:lstStyle/>
          <a:p>
            <a:pPr>
              <a:spcAft>
                <a:spcPts val="750"/>
              </a:spcAft>
            </a:pPr>
            <a:r>
              <a:rPr lang="en-GB" sz="2800" b="1" u="sng"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How you can help </a:t>
            </a:r>
            <a:r>
              <a:rPr lang="en-US" sz="2800" b="1" u="sng"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Project C.A.R.E.S.</a:t>
            </a:r>
            <a:r>
              <a:rPr lang="en-GB" sz="2800" b="1" u="sng"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GROW as a Service Provider</a:t>
            </a:r>
            <a:endParaRPr lang="en-US" sz="2800" dirty="0">
              <a:latin typeface="Arial Narrow" panose="020B0606020202030204" pitchFamily="34" charset="0"/>
              <a:ea typeface="Times New Roman" panose="02020603050405020304" pitchFamily="18" charset="0"/>
            </a:endParaRPr>
          </a:p>
          <a:p>
            <a:pPr>
              <a:spcAft>
                <a:spcPts val="750"/>
              </a:spcAft>
            </a:pPr>
            <a:r>
              <a:rPr lang="en-GB" sz="2000" b="1" i="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Questioning is an essential skill for all of us being able to provide excellent customer service.  We have designed the following questioning model to help you identify the exact needs of the consumers we serve.</a:t>
            </a:r>
            <a:endParaRPr lang="en-US" sz="2000" dirty="0">
              <a:latin typeface="Arial Narrow" panose="020B0606020202030204" pitchFamily="34" charset="0"/>
              <a:ea typeface="Times New Roman" panose="02020603050405020304" pitchFamily="18" charset="0"/>
            </a:endParaRPr>
          </a:p>
          <a:p>
            <a:pPr>
              <a:spcAft>
                <a:spcPts val="750"/>
              </a:spcAft>
            </a:pPr>
            <a:r>
              <a:rPr lang="en-GB" sz="20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1- Goal</a:t>
            </a:r>
            <a:r>
              <a:rPr lang="en-GB" sz="20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Find out your customer’s ultimate goal.</a:t>
            </a:r>
            <a:endParaRPr lang="en-US" sz="2000" dirty="0">
              <a:latin typeface="Arial Narrow" panose="020B0606020202030204" pitchFamily="34" charset="0"/>
              <a:ea typeface="Times New Roman" panose="02020603050405020304" pitchFamily="18" charset="0"/>
            </a:endParaRPr>
          </a:p>
          <a:p>
            <a:r>
              <a:rPr lang="en-GB" sz="2000" dirty="0">
                <a:solidFill>
                  <a:srgbClr val="333333"/>
                </a:solidFill>
                <a:latin typeface="Arial Narrow" panose="020B0606020202030204" pitchFamily="34" charset="0"/>
                <a:ea typeface="Calibri" panose="020F0502020204030204" pitchFamily="34" charset="0"/>
                <a:cs typeface="Helvetica" panose="020B0604020202020204" pitchFamily="34" charset="0"/>
              </a:rPr>
              <a:t>First you need to agree with your customer and clearly understand his/her ultimate goal from this visit/call, what type of service/product is he looking for? So the customer’s specific, measurable, and realistic goal is very clear in your head.</a:t>
            </a:r>
          </a:p>
          <a:p>
            <a:r>
              <a:rPr lang="en-GB" sz="2200" b="1" i="1" dirty="0">
                <a:latin typeface="Arial Narrow" panose="020B0606020202030204" pitchFamily="34" charset="0"/>
              </a:rPr>
              <a:t>In doing so it would be useful to ask questions like: </a:t>
            </a:r>
            <a:br>
              <a:rPr lang="en-GB" sz="2200" b="1" i="1" dirty="0">
                <a:latin typeface="Arial Narrow" panose="020B0606020202030204" pitchFamily="34" charset="0"/>
              </a:rPr>
            </a:br>
            <a:r>
              <a:rPr lang="en-GB" sz="2200" dirty="0">
                <a:latin typeface="Arial Narrow" panose="020B0606020202030204" pitchFamily="34" charset="0"/>
              </a:rPr>
              <a:t>• Why are you shopping for a new agency?</a:t>
            </a:r>
            <a:br>
              <a:rPr lang="en-GB" sz="2200" dirty="0">
                <a:latin typeface="Arial Narrow" panose="020B0606020202030204" pitchFamily="34" charset="0"/>
              </a:rPr>
            </a:br>
            <a:r>
              <a:rPr lang="en-GB" sz="2200" dirty="0">
                <a:latin typeface="Arial Narrow" panose="020B0606020202030204" pitchFamily="34" charset="0"/>
              </a:rPr>
              <a:t>• What would you like the new agency to do to help assist you? </a:t>
            </a:r>
            <a:br>
              <a:rPr lang="en-GB" sz="2200" dirty="0">
                <a:latin typeface="Arial Narrow" panose="020B0606020202030204" pitchFamily="34" charset="0"/>
              </a:rPr>
            </a:br>
            <a:r>
              <a:rPr lang="en-GB" sz="2200" dirty="0">
                <a:latin typeface="Arial Narrow" panose="020B0606020202030204" pitchFamily="34" charset="0"/>
              </a:rPr>
              <a:t>• What problems are you currently having with your services?</a:t>
            </a:r>
            <a:endParaRPr lang="en-US" sz="2200" dirty="0">
              <a:latin typeface="Arial Narrow" panose="020B0606020202030204" pitchFamily="34" charset="0"/>
            </a:endParaRPr>
          </a:p>
          <a:p>
            <a:r>
              <a:rPr lang="en-GB" sz="2200" b="1" dirty="0">
                <a:latin typeface="Arial Narrow" panose="020B0606020202030204" pitchFamily="34" charset="0"/>
              </a:rPr>
              <a:t>2- Reality: </a:t>
            </a:r>
            <a:r>
              <a:rPr lang="en-GB" sz="2200" dirty="0">
                <a:latin typeface="Arial Narrow" panose="020B0606020202030204" pitchFamily="34" charset="0"/>
              </a:rPr>
              <a:t>Examine the customer’s current reality and situation.</a:t>
            </a:r>
            <a:br>
              <a:rPr lang="en-GB" sz="2200" dirty="0">
                <a:latin typeface="Arial Narrow" panose="020B0606020202030204" pitchFamily="34" charset="0"/>
              </a:rPr>
            </a:br>
            <a:r>
              <a:rPr lang="en-GB" sz="2200" dirty="0">
                <a:latin typeface="Arial Narrow" panose="020B0606020202030204" pitchFamily="34" charset="0"/>
              </a:rPr>
              <a:t>Next you need to find out about the customer’s current situation by clearly understanding what type of service is he/she getting now.</a:t>
            </a:r>
            <a:br>
              <a:rPr lang="en-GB" sz="2200" dirty="0">
                <a:latin typeface="Arial Narrow" panose="020B0606020202030204" pitchFamily="34" charset="0"/>
              </a:rPr>
            </a:br>
            <a:endParaRPr lang="en-US" sz="2200" dirty="0">
              <a:latin typeface="Arial Narrow" panose="020B0606020202030204" pitchFamily="34" charset="0"/>
            </a:endParaRPr>
          </a:p>
          <a:p>
            <a:endParaRPr lang="en-US" sz="2000" dirty="0">
              <a:latin typeface="Arial Narrow" panose="020B0606020202030204" pitchFamily="34" charset="0"/>
            </a:endParaRPr>
          </a:p>
        </p:txBody>
      </p:sp>
    </p:spTree>
    <p:extLst>
      <p:ext uri="{BB962C8B-B14F-4D97-AF65-F5344CB8AC3E}">
        <p14:creationId xmlns="" xmlns:p14="http://schemas.microsoft.com/office/powerpoint/2010/main" val="47890347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BA2EC18C-B46B-4495-A055-51D3722E4C05}"/>
              </a:ext>
            </a:extLst>
          </p:cNvPr>
          <p:cNvSpPr>
            <a:spLocks noGrp="1"/>
          </p:cNvSpPr>
          <p:nvPr>
            <p:ph type="title"/>
          </p:nvPr>
        </p:nvSpPr>
        <p:spPr>
          <a:xfrm>
            <a:off x="3603624" y="1405888"/>
            <a:ext cx="7529195" cy="1085851"/>
          </a:xfrm>
        </p:spPr>
        <p:txBody>
          <a:bodyPr>
            <a:normAutofit fontScale="90000"/>
          </a:bodyPr>
          <a:lstStyle/>
          <a:p>
            <a:r>
              <a:rPr lang="en-US" dirty="0"/>
              <a:t/>
            </a:r>
            <a:br>
              <a:rPr lang="en-US" dirty="0"/>
            </a:br>
            <a:endParaRPr lang="en-US" dirty="0"/>
          </a:p>
        </p:txBody>
      </p:sp>
      <p:sp>
        <p:nvSpPr>
          <p:cNvPr id="9" name="Rectangle 8">
            <a:extLst>
              <a:ext uri="{FF2B5EF4-FFF2-40B4-BE49-F238E27FC236}">
                <a16:creationId xmlns="" xmlns:a16="http://schemas.microsoft.com/office/drawing/2014/main" id="{FB7BC858-CAD6-4982-B165-3DF19F4638EB}"/>
              </a:ext>
            </a:extLst>
          </p:cNvPr>
          <p:cNvSpPr/>
          <p:nvPr/>
        </p:nvSpPr>
        <p:spPr>
          <a:xfrm>
            <a:off x="2011680" y="3105835"/>
            <a:ext cx="9464040" cy="477054"/>
          </a:xfrm>
          <a:prstGeom prst="rect">
            <a:avLst/>
          </a:prstGeom>
        </p:spPr>
        <p:txBody>
          <a:bodyPr wrap="square">
            <a:spAutoFit/>
          </a:bodyPr>
          <a:lstStyle/>
          <a:p>
            <a:r>
              <a:rPr lang="en-US" sz="2500" dirty="0">
                <a:solidFill>
                  <a:srgbClr val="26282A"/>
                </a:solidFill>
                <a:latin typeface="Arial Narrow" panose="020B0606020202030204" pitchFamily="34" charset="0"/>
                <a:ea typeface="Calibri" panose="020F0502020204030204" pitchFamily="34" charset="0"/>
                <a:cs typeface="Arial" panose="020B0604020202020204" pitchFamily="34" charset="0"/>
              </a:rPr>
              <a:t> </a:t>
            </a:r>
            <a:endParaRPr lang="en-US" sz="2500" dirty="0">
              <a:latin typeface="Arial Narrow" panose="020B0606020202030204" pitchFamily="34" charset="0"/>
              <a:cs typeface="Arial" panose="020B0604020202020204" pitchFamily="34" charset="0"/>
            </a:endParaRPr>
          </a:p>
        </p:txBody>
      </p:sp>
      <p:sp>
        <p:nvSpPr>
          <p:cNvPr id="2" name="Rectangle 1">
            <a:extLst>
              <a:ext uri="{FF2B5EF4-FFF2-40B4-BE49-F238E27FC236}">
                <a16:creationId xmlns="" xmlns:a16="http://schemas.microsoft.com/office/drawing/2014/main" id="{CBC8F468-7F83-4F20-8562-F34363E1D650}"/>
              </a:ext>
            </a:extLst>
          </p:cNvPr>
          <p:cNvSpPr/>
          <p:nvPr/>
        </p:nvSpPr>
        <p:spPr>
          <a:xfrm>
            <a:off x="487680" y="768779"/>
            <a:ext cx="11216640" cy="5791329"/>
          </a:xfrm>
          <a:prstGeom prst="rect">
            <a:avLst/>
          </a:prstGeom>
        </p:spPr>
        <p:txBody>
          <a:bodyPr wrap="square">
            <a:spAutoFit/>
          </a:bodyPr>
          <a:lstStyle/>
          <a:p>
            <a:pPr>
              <a:spcAft>
                <a:spcPts val="600"/>
              </a:spcAft>
            </a:pPr>
            <a:r>
              <a:rPr lang="en-GB" sz="2600" b="1" i="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In doing so it would be useful to ask questions like: </a:t>
            </a:r>
            <a:br>
              <a:rPr lang="en-GB" sz="2600" b="1" i="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6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what type of service are you receiving now?</a:t>
            </a:r>
            <a:br>
              <a:rPr lang="en-GB" sz="26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6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What services have you receive in the past?</a:t>
            </a:r>
            <a:br>
              <a:rPr lang="en-GB" sz="26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6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How was your experience with the last service you used?</a:t>
            </a:r>
            <a:endParaRPr lang="en-US" sz="2600" dirty="0">
              <a:latin typeface="Arial Narrow" panose="020B0606020202030204" pitchFamily="34" charset="0"/>
              <a:ea typeface="Times New Roman" panose="02020603050405020304" pitchFamily="18" charset="0"/>
            </a:endParaRPr>
          </a:p>
          <a:p>
            <a:pPr>
              <a:spcAft>
                <a:spcPts val="750"/>
              </a:spcAft>
            </a:pPr>
            <a:r>
              <a:rPr lang="en-GB" sz="26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a:r>
            <a:br>
              <a:rPr lang="en-GB" sz="26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6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a:t>
            </a:r>
            <a:r>
              <a:rPr lang="en-GB" sz="26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3- Options</a:t>
            </a:r>
            <a:r>
              <a:rPr lang="en-GB" sz="26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Explore available options together.</a:t>
            </a:r>
            <a:br>
              <a:rPr lang="en-GB" sz="26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6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Once you clearly understand your customer’s current reality and situation, you need to explore together all the options that can be offered to help satisfy the customer’s  needs.</a:t>
            </a:r>
            <a:endParaRPr lang="en-US" sz="2600" dirty="0">
              <a:latin typeface="Arial Narrow" panose="020B0606020202030204" pitchFamily="34" charset="0"/>
              <a:ea typeface="Times New Roman" panose="02020603050405020304" pitchFamily="18" charset="0"/>
            </a:endParaRPr>
          </a:p>
          <a:p>
            <a:pPr>
              <a:spcAft>
                <a:spcPts val="750"/>
              </a:spcAft>
            </a:pPr>
            <a:r>
              <a:rPr lang="en-GB" sz="26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a:r>
            <a:br>
              <a:rPr lang="en-GB" sz="26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600" b="1" i="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After explaining all the different options it would be useful to ask questions like: </a:t>
            </a:r>
            <a:br>
              <a:rPr lang="en-GB" sz="2600" b="1" i="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6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Do you agree that our second option would be the most suitable to your needs?</a:t>
            </a:r>
            <a:br>
              <a:rPr lang="en-GB" sz="26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6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Do you wish us to customize this option further to better fit your need?</a:t>
            </a:r>
            <a:endParaRPr lang="en-US" sz="2600" dirty="0">
              <a:latin typeface="Arial Narrow" panose="020B0606020202030204" pitchFamily="34" charset="0"/>
              <a:ea typeface="Times New Roman" panose="02020603050405020304" pitchFamily="18" charset="0"/>
            </a:endParaRPr>
          </a:p>
          <a:p>
            <a:pPr>
              <a:spcAft>
                <a:spcPts val="750"/>
              </a:spcAft>
            </a:pPr>
            <a:r>
              <a:rPr lang="en-GB" sz="20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a:r>
            <a:br>
              <a:rPr lang="en-GB" sz="20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endParaRPr lang="en-US" sz="2000" dirty="0">
              <a:latin typeface="Arial Narrow" panose="020B0606020202030204" pitchFamily="34" charset="0"/>
            </a:endParaRPr>
          </a:p>
        </p:txBody>
      </p:sp>
    </p:spTree>
    <p:extLst>
      <p:ext uri="{BB962C8B-B14F-4D97-AF65-F5344CB8AC3E}">
        <p14:creationId xmlns="" xmlns:p14="http://schemas.microsoft.com/office/powerpoint/2010/main" val="348393121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BA2EC18C-B46B-4495-A055-51D3722E4C05}"/>
              </a:ext>
            </a:extLst>
          </p:cNvPr>
          <p:cNvSpPr>
            <a:spLocks noGrp="1"/>
          </p:cNvSpPr>
          <p:nvPr>
            <p:ph type="title"/>
          </p:nvPr>
        </p:nvSpPr>
        <p:spPr>
          <a:xfrm>
            <a:off x="3603624" y="1405888"/>
            <a:ext cx="7529195" cy="1085851"/>
          </a:xfrm>
        </p:spPr>
        <p:txBody>
          <a:bodyPr>
            <a:normAutofit fontScale="90000"/>
          </a:bodyPr>
          <a:lstStyle/>
          <a:p>
            <a:r>
              <a:rPr lang="en-US" dirty="0"/>
              <a:t/>
            </a:r>
            <a:br>
              <a:rPr lang="en-US" dirty="0"/>
            </a:br>
            <a:endParaRPr lang="en-US" dirty="0"/>
          </a:p>
        </p:txBody>
      </p:sp>
      <p:sp>
        <p:nvSpPr>
          <p:cNvPr id="9" name="Rectangle 8">
            <a:extLst>
              <a:ext uri="{FF2B5EF4-FFF2-40B4-BE49-F238E27FC236}">
                <a16:creationId xmlns="" xmlns:a16="http://schemas.microsoft.com/office/drawing/2014/main" id="{FB7BC858-CAD6-4982-B165-3DF19F4638EB}"/>
              </a:ext>
            </a:extLst>
          </p:cNvPr>
          <p:cNvSpPr/>
          <p:nvPr/>
        </p:nvSpPr>
        <p:spPr>
          <a:xfrm>
            <a:off x="2011680" y="3105835"/>
            <a:ext cx="9464040" cy="477054"/>
          </a:xfrm>
          <a:prstGeom prst="rect">
            <a:avLst/>
          </a:prstGeom>
        </p:spPr>
        <p:txBody>
          <a:bodyPr wrap="square">
            <a:spAutoFit/>
          </a:bodyPr>
          <a:lstStyle/>
          <a:p>
            <a:r>
              <a:rPr lang="en-US" sz="2500" dirty="0">
                <a:solidFill>
                  <a:srgbClr val="26282A"/>
                </a:solidFill>
                <a:latin typeface="Arial Narrow" panose="020B0606020202030204" pitchFamily="34" charset="0"/>
                <a:ea typeface="Calibri" panose="020F0502020204030204" pitchFamily="34" charset="0"/>
                <a:cs typeface="Arial" panose="020B0604020202020204" pitchFamily="34" charset="0"/>
              </a:rPr>
              <a:t> </a:t>
            </a:r>
            <a:endParaRPr lang="en-US" sz="2500" dirty="0">
              <a:latin typeface="Arial Narrow" panose="020B0606020202030204" pitchFamily="34" charset="0"/>
              <a:cs typeface="Arial" panose="020B0604020202020204" pitchFamily="34" charset="0"/>
            </a:endParaRPr>
          </a:p>
        </p:txBody>
      </p:sp>
      <p:sp>
        <p:nvSpPr>
          <p:cNvPr id="2" name="Rectangle 1">
            <a:extLst>
              <a:ext uri="{FF2B5EF4-FFF2-40B4-BE49-F238E27FC236}">
                <a16:creationId xmlns="" xmlns:a16="http://schemas.microsoft.com/office/drawing/2014/main" id="{CBC8F468-7F83-4F20-8562-F34363E1D650}"/>
              </a:ext>
            </a:extLst>
          </p:cNvPr>
          <p:cNvSpPr/>
          <p:nvPr/>
        </p:nvSpPr>
        <p:spPr>
          <a:xfrm>
            <a:off x="487680" y="701505"/>
            <a:ext cx="11216640" cy="5673348"/>
          </a:xfrm>
          <a:prstGeom prst="rect">
            <a:avLst/>
          </a:prstGeom>
        </p:spPr>
        <p:txBody>
          <a:bodyPr wrap="square">
            <a:spAutoFit/>
          </a:bodyPr>
          <a:lstStyle/>
          <a:p>
            <a:pPr>
              <a:spcAft>
                <a:spcPts val="750"/>
              </a:spcAft>
            </a:pPr>
            <a:r>
              <a:rPr lang="en-GB" sz="20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a:r>
            <a:br>
              <a:rPr lang="en-GB" sz="20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8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4- Will</a:t>
            </a:r>
            <a:r>
              <a:rPr lang="en-GB" sz="28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Take responsibility and gain commitment from the customer.</a:t>
            </a:r>
            <a:br>
              <a:rPr lang="en-GB" sz="28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8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By examining the current reality and exploring all available options, both you and your customer will have a good idea of how he/she can achieve the goal, solve the problem or provide the appropriate services. So the final step would be to show your customer that you are committed to the solutions agreed and to get a commitment from the customer that he/she is ready to go for the new agreed options/solutions within an agreed upon timeframe.</a:t>
            </a:r>
            <a:endParaRPr lang="en-US" sz="2800" dirty="0">
              <a:latin typeface="Arial Narrow" panose="020B0606020202030204" pitchFamily="34" charset="0"/>
              <a:ea typeface="Times New Roman" panose="02020603050405020304" pitchFamily="18" charset="0"/>
            </a:endParaRPr>
          </a:p>
          <a:p>
            <a:r>
              <a:rPr lang="en-GB" sz="2800" dirty="0">
                <a:solidFill>
                  <a:srgbClr val="333333"/>
                </a:solidFill>
                <a:latin typeface="Arial Narrow" panose="020B0606020202030204" pitchFamily="34" charset="0"/>
                <a:ea typeface="Calibri" panose="020F0502020204030204" pitchFamily="34" charset="0"/>
                <a:cs typeface="Helvetica" panose="020B0604020202020204" pitchFamily="34" charset="0"/>
              </a:rPr>
              <a:t/>
            </a:r>
            <a:br>
              <a:rPr lang="en-GB" sz="2800" dirty="0">
                <a:solidFill>
                  <a:srgbClr val="333333"/>
                </a:solidFill>
                <a:latin typeface="Arial Narrow" panose="020B0606020202030204" pitchFamily="34" charset="0"/>
                <a:ea typeface="Calibri" panose="020F0502020204030204" pitchFamily="34" charset="0"/>
                <a:cs typeface="Helvetica" panose="020B0604020202020204" pitchFamily="34" charset="0"/>
              </a:rPr>
            </a:br>
            <a:r>
              <a:rPr lang="en-GB" sz="2800" b="1" i="1" dirty="0">
                <a:solidFill>
                  <a:srgbClr val="333333"/>
                </a:solidFill>
                <a:latin typeface="Arial Narrow" panose="020B0606020202030204" pitchFamily="34" charset="0"/>
                <a:ea typeface="Calibri" panose="020F0502020204030204" pitchFamily="34" charset="0"/>
                <a:cs typeface="Helvetica" panose="020B0604020202020204" pitchFamily="34" charset="0"/>
              </a:rPr>
              <a:t>In doing so it would be useful to ask questions like: </a:t>
            </a:r>
            <a:br>
              <a:rPr lang="en-GB" sz="2800" b="1" i="1" dirty="0">
                <a:solidFill>
                  <a:srgbClr val="333333"/>
                </a:solidFill>
                <a:latin typeface="Arial Narrow" panose="020B0606020202030204" pitchFamily="34" charset="0"/>
                <a:ea typeface="Calibri" panose="020F0502020204030204" pitchFamily="34" charset="0"/>
                <a:cs typeface="Helvetica" panose="020B0604020202020204" pitchFamily="34" charset="0"/>
              </a:rPr>
            </a:br>
            <a:r>
              <a:rPr lang="en-GB" sz="2800" dirty="0">
                <a:solidFill>
                  <a:srgbClr val="333333"/>
                </a:solidFill>
                <a:latin typeface="Arial Narrow" panose="020B0606020202030204" pitchFamily="34" charset="0"/>
                <a:ea typeface="Calibri" panose="020F0502020204030204" pitchFamily="34" charset="0"/>
                <a:cs typeface="Helvetica" panose="020B0604020202020204" pitchFamily="34" charset="0"/>
              </a:rPr>
              <a:t>• Would you like me to go ahead and do this for you right now?</a:t>
            </a:r>
            <a:br>
              <a:rPr lang="en-GB" sz="2800" dirty="0">
                <a:solidFill>
                  <a:srgbClr val="333333"/>
                </a:solidFill>
                <a:latin typeface="Arial Narrow" panose="020B0606020202030204" pitchFamily="34" charset="0"/>
                <a:ea typeface="Calibri" panose="020F0502020204030204" pitchFamily="34" charset="0"/>
                <a:cs typeface="Helvetica" panose="020B0604020202020204" pitchFamily="34" charset="0"/>
              </a:rPr>
            </a:br>
            <a:r>
              <a:rPr lang="en-GB" sz="2800" dirty="0">
                <a:solidFill>
                  <a:srgbClr val="333333"/>
                </a:solidFill>
                <a:latin typeface="Arial Narrow" panose="020B0606020202030204" pitchFamily="34" charset="0"/>
                <a:ea typeface="Calibri" panose="020F0502020204030204" pitchFamily="34" charset="0"/>
                <a:cs typeface="Helvetica" panose="020B0604020202020204" pitchFamily="34" charset="0"/>
              </a:rPr>
              <a:t>• When is a convenient time for you to go ahead and do this?</a:t>
            </a:r>
            <a:br>
              <a:rPr lang="en-GB" sz="2800" dirty="0">
                <a:solidFill>
                  <a:srgbClr val="333333"/>
                </a:solidFill>
                <a:latin typeface="Arial Narrow" panose="020B0606020202030204" pitchFamily="34" charset="0"/>
                <a:ea typeface="Calibri" panose="020F0502020204030204" pitchFamily="34" charset="0"/>
                <a:cs typeface="Helvetica" panose="020B0604020202020204" pitchFamily="34" charset="0"/>
              </a:rPr>
            </a:br>
            <a:r>
              <a:rPr lang="en-GB" sz="2800" dirty="0">
                <a:solidFill>
                  <a:srgbClr val="333333"/>
                </a:solidFill>
                <a:latin typeface="Arial Narrow" panose="020B0606020202030204" pitchFamily="34" charset="0"/>
                <a:ea typeface="Calibri" panose="020F0502020204030204" pitchFamily="34" charset="0"/>
                <a:cs typeface="Helvetica" panose="020B0604020202020204" pitchFamily="34" charset="0"/>
              </a:rPr>
              <a:t>• What’s the best time for you to start this process?</a:t>
            </a:r>
            <a:endParaRPr lang="en-US" sz="2800" dirty="0">
              <a:latin typeface="Arial Narrow" panose="020B0606020202030204" pitchFamily="34" charset="0"/>
            </a:endParaRPr>
          </a:p>
        </p:txBody>
      </p:sp>
    </p:spTree>
    <p:extLst>
      <p:ext uri="{BB962C8B-B14F-4D97-AF65-F5344CB8AC3E}">
        <p14:creationId xmlns="" xmlns:p14="http://schemas.microsoft.com/office/powerpoint/2010/main" val="310241051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FB7BC858-CAD6-4982-B165-3DF19F4638EB}"/>
              </a:ext>
            </a:extLst>
          </p:cNvPr>
          <p:cNvSpPr/>
          <p:nvPr/>
        </p:nvSpPr>
        <p:spPr>
          <a:xfrm>
            <a:off x="2011680" y="3105835"/>
            <a:ext cx="9464040" cy="477054"/>
          </a:xfrm>
          <a:prstGeom prst="rect">
            <a:avLst/>
          </a:prstGeom>
        </p:spPr>
        <p:txBody>
          <a:bodyPr wrap="square">
            <a:spAutoFit/>
          </a:bodyPr>
          <a:lstStyle/>
          <a:p>
            <a:r>
              <a:rPr lang="en-US" sz="2500" dirty="0">
                <a:solidFill>
                  <a:srgbClr val="26282A"/>
                </a:solidFill>
                <a:latin typeface="Arial Narrow" panose="020B0606020202030204" pitchFamily="34" charset="0"/>
                <a:ea typeface="Calibri" panose="020F0502020204030204" pitchFamily="34" charset="0"/>
                <a:cs typeface="Arial" panose="020B0604020202020204" pitchFamily="34" charset="0"/>
              </a:rPr>
              <a:t> </a:t>
            </a:r>
            <a:endParaRPr lang="en-US" sz="2500" dirty="0">
              <a:latin typeface="Arial Narrow" panose="020B0606020202030204" pitchFamily="34" charset="0"/>
              <a:cs typeface="Arial" panose="020B0604020202020204" pitchFamily="34" charset="0"/>
            </a:endParaRPr>
          </a:p>
        </p:txBody>
      </p:sp>
      <p:sp>
        <p:nvSpPr>
          <p:cNvPr id="2" name="Rectangle 1">
            <a:extLst>
              <a:ext uri="{FF2B5EF4-FFF2-40B4-BE49-F238E27FC236}">
                <a16:creationId xmlns="" xmlns:a16="http://schemas.microsoft.com/office/drawing/2014/main" id="{96704BD8-173D-499A-B73A-4E431F9DABD5}"/>
              </a:ext>
            </a:extLst>
          </p:cNvPr>
          <p:cNvSpPr/>
          <p:nvPr/>
        </p:nvSpPr>
        <p:spPr>
          <a:xfrm>
            <a:off x="0" y="499404"/>
            <a:ext cx="6594044" cy="584775"/>
          </a:xfrm>
          <a:prstGeom prst="rect">
            <a:avLst/>
          </a:prstGeom>
        </p:spPr>
        <p:txBody>
          <a:bodyPr wrap="square">
            <a:spAutoFit/>
          </a:bodyPr>
          <a:lstStyle/>
          <a:p>
            <a:pPr>
              <a:spcAft>
                <a:spcPts val="750"/>
              </a:spcAft>
            </a:pPr>
            <a:r>
              <a:rPr lang="en-GB" sz="32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DIFFUSE ANGRY CUSTOMERS:</a:t>
            </a:r>
            <a:endParaRPr lang="en-US" sz="3200" dirty="0">
              <a:effectLst/>
              <a:latin typeface="Arial Narrow" panose="020B0606020202030204" pitchFamily="34" charset="0"/>
              <a:ea typeface="Times New Roman" panose="02020603050405020304" pitchFamily="18" charset="0"/>
            </a:endParaRPr>
          </a:p>
        </p:txBody>
      </p:sp>
      <p:pic>
        <p:nvPicPr>
          <p:cNvPr id="7" name="Picture 6" descr="C:\Users\clivia\AppData\Local\Microsoft\Windows\Temporary Internet Files\Content.IE5\Y2QM09B0\harsh words[1].jpg">
            <a:extLst>
              <a:ext uri="{FF2B5EF4-FFF2-40B4-BE49-F238E27FC236}">
                <a16:creationId xmlns="" xmlns:a16="http://schemas.microsoft.com/office/drawing/2014/main" id="{33A3AA13-7731-492C-93BF-8A161EFF3474}"/>
              </a:ext>
            </a:extLst>
          </p:cNvPr>
          <p:cNvPicPr/>
          <p:nvPr/>
        </p:nvPicPr>
        <p:blipFill>
          <a:blip r:embed="rId3" cstate="print"/>
          <a:srcRect/>
          <a:stretch>
            <a:fillRect/>
          </a:stretch>
        </p:blipFill>
        <p:spPr bwMode="auto">
          <a:xfrm>
            <a:off x="382906" y="1269955"/>
            <a:ext cx="1834514" cy="1423945"/>
          </a:xfrm>
          <a:prstGeom prst="rect">
            <a:avLst/>
          </a:prstGeom>
          <a:noFill/>
          <a:ln w="9525">
            <a:noFill/>
            <a:miter lim="800000"/>
            <a:headEnd/>
            <a:tailEnd/>
          </a:ln>
        </p:spPr>
      </p:pic>
      <p:pic>
        <p:nvPicPr>
          <p:cNvPr id="10" name="Picture 9" descr="C:\Users\clivia\AppData\Local\Microsoft\Windows\Temporary Internet Files\Content.IE5\E3GYLLF9\anger[1].jpg">
            <a:extLst>
              <a:ext uri="{FF2B5EF4-FFF2-40B4-BE49-F238E27FC236}">
                <a16:creationId xmlns="" xmlns:a16="http://schemas.microsoft.com/office/drawing/2014/main" id="{3486D508-4197-4215-A9F3-B4361253A070}"/>
              </a:ext>
            </a:extLst>
          </p:cNvPr>
          <p:cNvPicPr/>
          <p:nvPr/>
        </p:nvPicPr>
        <p:blipFill>
          <a:blip r:embed="rId4" cstate="print"/>
          <a:srcRect/>
          <a:stretch>
            <a:fillRect/>
          </a:stretch>
        </p:blipFill>
        <p:spPr bwMode="auto">
          <a:xfrm>
            <a:off x="5063333" y="1218776"/>
            <a:ext cx="1834513" cy="1423944"/>
          </a:xfrm>
          <a:prstGeom prst="rect">
            <a:avLst/>
          </a:prstGeom>
          <a:noFill/>
          <a:ln w="9525">
            <a:noFill/>
            <a:miter lim="800000"/>
            <a:headEnd/>
            <a:tailEnd/>
          </a:ln>
        </p:spPr>
      </p:pic>
      <p:pic>
        <p:nvPicPr>
          <p:cNvPr id="11" name="Picture 10" descr="C:\Users\clivia\AppData\Local\Microsoft\Windows\Temporary Internet Files\Content.IE5\0WSO3308\0511-1001-2519-3440_Cartoon_of_a_Man_Blowing_His_Top_with_Anger_clipart_image[1].jpg">
            <a:extLst>
              <a:ext uri="{FF2B5EF4-FFF2-40B4-BE49-F238E27FC236}">
                <a16:creationId xmlns="" xmlns:a16="http://schemas.microsoft.com/office/drawing/2014/main" id="{BEE9195C-8B26-4894-A4E6-9B68C3583C34}"/>
              </a:ext>
            </a:extLst>
          </p:cNvPr>
          <p:cNvPicPr/>
          <p:nvPr/>
        </p:nvPicPr>
        <p:blipFill>
          <a:blip r:embed="rId5" cstate="print"/>
          <a:srcRect/>
          <a:stretch>
            <a:fillRect/>
          </a:stretch>
        </p:blipFill>
        <p:spPr bwMode="auto">
          <a:xfrm>
            <a:off x="9012239" y="1104454"/>
            <a:ext cx="1834512" cy="1423944"/>
          </a:xfrm>
          <a:prstGeom prst="rect">
            <a:avLst/>
          </a:prstGeom>
          <a:noFill/>
          <a:ln w="9525">
            <a:noFill/>
            <a:miter lim="800000"/>
            <a:headEnd/>
            <a:tailEnd/>
          </a:ln>
        </p:spPr>
      </p:pic>
      <p:sp>
        <p:nvSpPr>
          <p:cNvPr id="8" name="Rectangle 7">
            <a:extLst>
              <a:ext uri="{FF2B5EF4-FFF2-40B4-BE49-F238E27FC236}">
                <a16:creationId xmlns="" xmlns:a16="http://schemas.microsoft.com/office/drawing/2014/main" id="{19EADCD1-108A-4092-8EED-1C2F3C228EDB}"/>
              </a:ext>
            </a:extLst>
          </p:cNvPr>
          <p:cNvSpPr/>
          <p:nvPr/>
        </p:nvSpPr>
        <p:spPr>
          <a:xfrm>
            <a:off x="1029336" y="2879676"/>
            <a:ext cx="10568303" cy="3397148"/>
          </a:xfrm>
          <a:prstGeom prst="rect">
            <a:avLst/>
          </a:prstGeom>
        </p:spPr>
        <p:txBody>
          <a:bodyPr wrap="square">
            <a:spAutoFit/>
          </a:bodyPr>
          <a:lstStyle/>
          <a:p>
            <a:pPr>
              <a:spcAft>
                <a:spcPts val="750"/>
              </a:spcAft>
            </a:pPr>
            <a:r>
              <a:rPr lang="en-GB" sz="25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1-Empathize</a:t>
            </a:r>
            <a:br>
              <a:rPr lang="en-GB" sz="25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5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Show acceptance not necessarily agreement for what the customer said or experienced.</a:t>
            </a:r>
            <a:endParaRPr lang="en-US" sz="2500" dirty="0">
              <a:latin typeface="Arial Narrow" panose="020B0606020202030204" pitchFamily="34" charset="0"/>
              <a:ea typeface="Times New Roman" panose="02020603050405020304" pitchFamily="18" charset="0"/>
            </a:endParaRPr>
          </a:p>
          <a:p>
            <a:pPr>
              <a:spcAft>
                <a:spcPts val="750"/>
              </a:spcAft>
            </a:pPr>
            <a:r>
              <a:rPr lang="en-GB" sz="2500" b="1" u="sng"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Empathy vs. Sympathy</a:t>
            </a:r>
            <a:endParaRPr lang="en-US" sz="2500" dirty="0">
              <a:latin typeface="Arial Narrow" panose="020B0606020202030204" pitchFamily="34" charset="0"/>
              <a:ea typeface="Times New Roman" panose="02020603050405020304" pitchFamily="18" charset="0"/>
            </a:endParaRPr>
          </a:p>
          <a:p>
            <a:pPr>
              <a:spcAft>
                <a:spcPts val="750"/>
              </a:spcAft>
            </a:pPr>
            <a:r>
              <a:rPr lang="en-GB" sz="2500" b="1" i="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Sympathy</a:t>
            </a:r>
            <a:r>
              <a:rPr lang="en-GB" sz="25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involves identifying with, and even taking on, another person’s emotions. A sympathetic response is, “I’m really angry about those services too.”</a:t>
            </a:r>
            <a:endParaRPr lang="en-US" sz="2500" dirty="0">
              <a:latin typeface="Arial Narrow" panose="020B0606020202030204" pitchFamily="34" charset="0"/>
              <a:ea typeface="Times New Roman" panose="02020603050405020304" pitchFamily="18" charset="0"/>
            </a:endParaRPr>
          </a:p>
          <a:p>
            <a:pPr>
              <a:spcAft>
                <a:spcPts val="750"/>
              </a:spcAft>
            </a:pPr>
            <a:r>
              <a:rPr lang="en-GB" sz="2500" b="1" i="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Empathy</a:t>
            </a:r>
            <a:r>
              <a:rPr lang="en-GB" sz="25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means acknowledging and affirming another’s emotional state. An empathetic response is, “I can understand why that makes you angry.”</a:t>
            </a:r>
            <a:endParaRPr lang="en-US" sz="2500" dirty="0">
              <a:latin typeface="Arial Narrow" panose="020B0606020202030204" pitchFamily="34" charset="0"/>
              <a:ea typeface="Times New Roman" panose="02020603050405020304" pitchFamily="18" charset="0"/>
            </a:endParaRPr>
          </a:p>
          <a:p>
            <a:pPr>
              <a:lnSpc>
                <a:spcPts val="1500"/>
              </a:lnSpc>
              <a:spcAft>
                <a:spcPts val="750"/>
              </a:spcAft>
            </a:pPr>
            <a:r>
              <a:rPr lang="en-GB" sz="20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a:t>
            </a:r>
            <a:endParaRPr lang="en-US" sz="2000" dirty="0">
              <a:latin typeface="Arial Narrow" panose="020B0606020202030204" pitchFamily="34" charset="0"/>
              <a:ea typeface="Times New Roman" panose="02020603050405020304" pitchFamily="18" charset="0"/>
            </a:endParaRPr>
          </a:p>
        </p:txBody>
      </p:sp>
    </p:spTree>
    <p:extLst>
      <p:ext uri="{BB962C8B-B14F-4D97-AF65-F5344CB8AC3E}">
        <p14:creationId xmlns="" xmlns:p14="http://schemas.microsoft.com/office/powerpoint/2010/main" val="278163294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FB7BC858-CAD6-4982-B165-3DF19F4638EB}"/>
              </a:ext>
            </a:extLst>
          </p:cNvPr>
          <p:cNvSpPr/>
          <p:nvPr/>
        </p:nvSpPr>
        <p:spPr>
          <a:xfrm>
            <a:off x="2217420" y="2203612"/>
            <a:ext cx="9464040" cy="4154984"/>
          </a:xfrm>
          <a:prstGeom prst="rect">
            <a:avLst/>
          </a:prstGeom>
        </p:spPr>
        <p:txBody>
          <a:bodyPr wrap="square">
            <a:spAutoFit/>
          </a:bodyPr>
          <a:lstStyle/>
          <a:p>
            <a:r>
              <a:rPr lang="en-GB" sz="2400" dirty="0">
                <a:latin typeface="Arial Narrow" panose="020B0606020202030204" pitchFamily="34" charset="0"/>
              </a:rPr>
              <a:t>What’s the Difference? Responding to customers with sympathy—getting as upset as they are—puts you on an emotional roller coaster and can leave you worn out and frustrated at the end of the day. The trick is to be emotionally aware and sensitive without becoming too emotionally involved. When you respond with empathy, you stay calm and in control of yourself. Only then you become at your absolute best: ready, willing, and able to help your customer meet his needs or solve his problem.</a:t>
            </a:r>
            <a:br>
              <a:rPr lang="en-GB" sz="2400" dirty="0">
                <a:latin typeface="Arial Narrow" panose="020B0606020202030204" pitchFamily="34" charset="0"/>
              </a:rPr>
            </a:br>
            <a:r>
              <a:rPr lang="en-GB" sz="2400" dirty="0">
                <a:latin typeface="Arial Narrow" panose="020B0606020202030204" pitchFamily="34" charset="0"/>
              </a:rPr>
              <a:t>Showing empathy for customers allows you to be professional and caring at the same time. It also makes customers feel that they are important and what they are saying matters. Empathy cannot be handed out by a machine; it’s something one person does for another</a:t>
            </a:r>
            <a:endParaRPr lang="en-US" sz="2400" dirty="0">
              <a:latin typeface="Arial Narrow" panose="020B0606020202030204" pitchFamily="34" charset="0"/>
              <a:cs typeface="Arial" panose="020B0604020202020204" pitchFamily="34" charset="0"/>
            </a:endParaRPr>
          </a:p>
        </p:txBody>
      </p:sp>
      <p:sp>
        <p:nvSpPr>
          <p:cNvPr id="2" name="Rectangle 1">
            <a:extLst>
              <a:ext uri="{FF2B5EF4-FFF2-40B4-BE49-F238E27FC236}">
                <a16:creationId xmlns="" xmlns:a16="http://schemas.microsoft.com/office/drawing/2014/main" id="{96704BD8-173D-499A-B73A-4E431F9DABD5}"/>
              </a:ext>
            </a:extLst>
          </p:cNvPr>
          <p:cNvSpPr/>
          <p:nvPr/>
        </p:nvSpPr>
        <p:spPr>
          <a:xfrm>
            <a:off x="0" y="499404"/>
            <a:ext cx="6594044" cy="584775"/>
          </a:xfrm>
          <a:prstGeom prst="rect">
            <a:avLst/>
          </a:prstGeom>
        </p:spPr>
        <p:txBody>
          <a:bodyPr wrap="square">
            <a:spAutoFit/>
          </a:bodyPr>
          <a:lstStyle/>
          <a:p>
            <a:pPr>
              <a:spcAft>
                <a:spcPts val="750"/>
              </a:spcAft>
            </a:pPr>
            <a:r>
              <a:rPr lang="en-GB" sz="32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DIFFUSE ANGRY CUSTOMERS:</a:t>
            </a:r>
            <a:endParaRPr lang="en-US" sz="3200" dirty="0">
              <a:effectLst/>
              <a:latin typeface="Arial Narrow" panose="020B0606020202030204" pitchFamily="34" charset="0"/>
              <a:ea typeface="Times New Roman" panose="02020603050405020304" pitchFamily="18" charset="0"/>
            </a:endParaRPr>
          </a:p>
        </p:txBody>
      </p:sp>
      <p:pic>
        <p:nvPicPr>
          <p:cNvPr id="7" name="Picture 6" descr="C:\Users\clivia\AppData\Local\Microsoft\Windows\Temporary Internet Files\Content.IE5\Y2QM09B0\harsh words[1].jpg">
            <a:extLst>
              <a:ext uri="{FF2B5EF4-FFF2-40B4-BE49-F238E27FC236}">
                <a16:creationId xmlns="" xmlns:a16="http://schemas.microsoft.com/office/drawing/2014/main" id="{33A3AA13-7731-492C-93BF-8A161EFF3474}"/>
              </a:ext>
            </a:extLst>
          </p:cNvPr>
          <p:cNvPicPr/>
          <p:nvPr/>
        </p:nvPicPr>
        <p:blipFill>
          <a:blip r:embed="rId3" cstate="print"/>
          <a:srcRect/>
          <a:stretch>
            <a:fillRect/>
          </a:stretch>
        </p:blipFill>
        <p:spPr bwMode="auto">
          <a:xfrm>
            <a:off x="382906" y="1269955"/>
            <a:ext cx="1834514" cy="1423945"/>
          </a:xfrm>
          <a:prstGeom prst="rect">
            <a:avLst/>
          </a:prstGeom>
          <a:noFill/>
          <a:ln w="9525">
            <a:noFill/>
            <a:miter lim="800000"/>
            <a:headEnd/>
            <a:tailEnd/>
          </a:ln>
        </p:spPr>
      </p:pic>
      <p:pic>
        <p:nvPicPr>
          <p:cNvPr id="10" name="Picture 9" descr="C:\Users\clivia\AppData\Local\Microsoft\Windows\Temporary Internet Files\Content.IE5\E3GYLLF9\anger[1].jpg">
            <a:extLst>
              <a:ext uri="{FF2B5EF4-FFF2-40B4-BE49-F238E27FC236}">
                <a16:creationId xmlns="" xmlns:a16="http://schemas.microsoft.com/office/drawing/2014/main" id="{3486D508-4197-4215-A9F3-B4361253A070}"/>
              </a:ext>
            </a:extLst>
          </p:cNvPr>
          <p:cNvPicPr/>
          <p:nvPr/>
        </p:nvPicPr>
        <p:blipFill>
          <a:blip r:embed="rId4" cstate="print"/>
          <a:srcRect/>
          <a:stretch>
            <a:fillRect/>
          </a:stretch>
        </p:blipFill>
        <p:spPr bwMode="auto">
          <a:xfrm>
            <a:off x="5178743" y="661912"/>
            <a:ext cx="1834513" cy="1423944"/>
          </a:xfrm>
          <a:prstGeom prst="rect">
            <a:avLst/>
          </a:prstGeom>
          <a:noFill/>
          <a:ln w="9525">
            <a:noFill/>
            <a:miter lim="800000"/>
            <a:headEnd/>
            <a:tailEnd/>
          </a:ln>
        </p:spPr>
      </p:pic>
      <p:pic>
        <p:nvPicPr>
          <p:cNvPr id="11" name="Picture 10" descr="C:\Users\clivia\AppData\Local\Microsoft\Windows\Temporary Internet Files\Content.IE5\0WSO3308\0511-1001-2519-3440_Cartoon_of_a_Man_Blowing_His_Top_with_Anger_clipart_image[1].jpg">
            <a:extLst>
              <a:ext uri="{FF2B5EF4-FFF2-40B4-BE49-F238E27FC236}">
                <a16:creationId xmlns="" xmlns:a16="http://schemas.microsoft.com/office/drawing/2014/main" id="{BEE9195C-8B26-4894-A4E6-9B68C3583C34}"/>
              </a:ext>
            </a:extLst>
          </p:cNvPr>
          <p:cNvPicPr/>
          <p:nvPr/>
        </p:nvPicPr>
        <p:blipFill>
          <a:blip r:embed="rId5" cstate="print"/>
          <a:srcRect/>
          <a:stretch>
            <a:fillRect/>
          </a:stretch>
        </p:blipFill>
        <p:spPr bwMode="auto">
          <a:xfrm>
            <a:off x="9743759" y="506804"/>
            <a:ext cx="1834512" cy="1423944"/>
          </a:xfrm>
          <a:prstGeom prst="rect">
            <a:avLst/>
          </a:prstGeom>
          <a:noFill/>
          <a:ln w="9525">
            <a:noFill/>
            <a:miter lim="800000"/>
            <a:headEnd/>
            <a:tailEnd/>
          </a:ln>
        </p:spPr>
      </p:pic>
    </p:spTree>
    <p:extLst>
      <p:ext uri="{BB962C8B-B14F-4D97-AF65-F5344CB8AC3E}">
        <p14:creationId xmlns="" xmlns:p14="http://schemas.microsoft.com/office/powerpoint/2010/main" val="396437003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6174" y="1810385"/>
            <a:ext cx="9075421" cy="2578735"/>
          </a:xfrm>
        </p:spPr>
        <p:txBody>
          <a:bodyPr>
            <a:normAutofit lnSpcReduction="10000"/>
          </a:bodyPr>
          <a:lstStyle/>
          <a:p>
            <a:r>
              <a:rPr lang="en-GB" dirty="0"/>
              <a:t>Project C.A.R.E.S. would like to ensure that we provide world class customer service to all students, parents, teachers, other staff and stakeholders involved in our service delivery of educational services.  As a result, we have created this customer service training guide for all our program staff.</a:t>
            </a:r>
          </a:p>
          <a:p>
            <a:endParaRPr lang="en-US" dirty="0"/>
          </a:p>
        </p:txBody>
      </p:sp>
      <p:sp>
        <p:nvSpPr>
          <p:cNvPr id="5" name="Title 4">
            <a:extLst>
              <a:ext uri="{FF2B5EF4-FFF2-40B4-BE49-F238E27FC236}">
                <a16:creationId xmlns="" xmlns:a16="http://schemas.microsoft.com/office/drawing/2014/main" id="{BA2EC18C-B46B-4495-A055-51D3722E4C05}"/>
              </a:ext>
            </a:extLst>
          </p:cNvPr>
          <p:cNvSpPr>
            <a:spLocks noGrp="1"/>
          </p:cNvSpPr>
          <p:nvPr>
            <p:ph type="title"/>
          </p:nvPr>
        </p:nvSpPr>
        <p:spPr>
          <a:xfrm>
            <a:off x="888364" y="5181600"/>
            <a:ext cx="6065520" cy="708660"/>
          </a:xfrm>
        </p:spPr>
        <p:txBody>
          <a:bodyPr>
            <a:normAutofit fontScale="90000"/>
          </a:bodyPr>
          <a:lstStyle/>
          <a:p>
            <a:r>
              <a:rPr lang="en-US" b="1" dirty="0"/>
              <a:t>What is Customer Service?</a:t>
            </a:r>
            <a:r>
              <a:rPr lang="en-US" dirty="0"/>
              <a:t/>
            </a:r>
            <a:br>
              <a:rPr lang="en-US" dirty="0"/>
            </a:br>
            <a:endParaRPr lang="en-US" dirty="0"/>
          </a:p>
        </p:txBody>
      </p:sp>
      <p:pic>
        <p:nvPicPr>
          <p:cNvPr id="6" name="Picture 5" descr="C:\Users\clivia\AppData\Local\Microsoft\Windows\Temporary Internet Files\Content.IE5\1GQ0PQQN\telemarketer_art[1].jpg">
            <a:extLst>
              <a:ext uri="{FF2B5EF4-FFF2-40B4-BE49-F238E27FC236}">
                <a16:creationId xmlns="" xmlns:a16="http://schemas.microsoft.com/office/drawing/2014/main" id="{C0AA817B-1704-4744-BD43-CB0FA834CEBE}"/>
              </a:ext>
            </a:extLst>
          </p:cNvPr>
          <p:cNvPicPr/>
          <p:nvPr/>
        </p:nvPicPr>
        <p:blipFill>
          <a:blip r:embed="rId3" cstate="print"/>
          <a:srcRect/>
          <a:stretch>
            <a:fillRect/>
          </a:stretch>
        </p:blipFill>
        <p:spPr bwMode="auto">
          <a:xfrm>
            <a:off x="418465" y="1190942"/>
            <a:ext cx="2263775" cy="1847215"/>
          </a:xfrm>
          <a:prstGeom prst="rect">
            <a:avLst/>
          </a:prstGeom>
          <a:noFill/>
          <a:ln w="9525">
            <a:noFill/>
            <a:miter lim="800000"/>
            <a:headEnd/>
            <a:tailEnd/>
          </a:ln>
        </p:spPr>
      </p:pic>
    </p:spTree>
    <p:extLst>
      <p:ext uri="{BB962C8B-B14F-4D97-AF65-F5344CB8AC3E}">
        <p14:creationId xmlns="" xmlns:p14="http://schemas.microsoft.com/office/powerpoint/2010/main" val="185189608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96704BD8-173D-499A-B73A-4E431F9DABD5}"/>
              </a:ext>
            </a:extLst>
          </p:cNvPr>
          <p:cNvSpPr/>
          <p:nvPr/>
        </p:nvSpPr>
        <p:spPr>
          <a:xfrm>
            <a:off x="0" y="499404"/>
            <a:ext cx="6594044" cy="584775"/>
          </a:xfrm>
          <a:prstGeom prst="rect">
            <a:avLst/>
          </a:prstGeom>
        </p:spPr>
        <p:txBody>
          <a:bodyPr wrap="square">
            <a:spAutoFit/>
          </a:bodyPr>
          <a:lstStyle/>
          <a:p>
            <a:pPr>
              <a:spcAft>
                <a:spcPts val="750"/>
              </a:spcAft>
            </a:pPr>
            <a:r>
              <a:rPr lang="en-GB" sz="32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DIFFUSE ANGRY CUSTOMERS:</a:t>
            </a:r>
            <a:endParaRPr lang="en-US" sz="3200" dirty="0">
              <a:effectLst/>
              <a:latin typeface="Arial Narrow" panose="020B0606020202030204" pitchFamily="34" charset="0"/>
              <a:ea typeface="Times New Roman" panose="02020603050405020304" pitchFamily="18" charset="0"/>
            </a:endParaRPr>
          </a:p>
        </p:txBody>
      </p:sp>
      <p:pic>
        <p:nvPicPr>
          <p:cNvPr id="7" name="Picture 6" descr="C:\Users\clivia\AppData\Local\Microsoft\Windows\Temporary Internet Files\Content.IE5\Y2QM09B0\harsh words[1].jpg">
            <a:extLst>
              <a:ext uri="{FF2B5EF4-FFF2-40B4-BE49-F238E27FC236}">
                <a16:creationId xmlns="" xmlns:a16="http://schemas.microsoft.com/office/drawing/2014/main" id="{33A3AA13-7731-492C-93BF-8A161EFF3474}"/>
              </a:ext>
            </a:extLst>
          </p:cNvPr>
          <p:cNvPicPr/>
          <p:nvPr/>
        </p:nvPicPr>
        <p:blipFill>
          <a:blip r:embed="rId3" cstate="print"/>
          <a:srcRect/>
          <a:stretch>
            <a:fillRect/>
          </a:stretch>
        </p:blipFill>
        <p:spPr bwMode="auto">
          <a:xfrm>
            <a:off x="382906" y="1269955"/>
            <a:ext cx="1834514" cy="1423945"/>
          </a:xfrm>
          <a:prstGeom prst="rect">
            <a:avLst/>
          </a:prstGeom>
          <a:noFill/>
          <a:ln w="9525">
            <a:noFill/>
            <a:miter lim="800000"/>
            <a:headEnd/>
            <a:tailEnd/>
          </a:ln>
        </p:spPr>
      </p:pic>
      <p:pic>
        <p:nvPicPr>
          <p:cNvPr id="10" name="Picture 9" descr="C:\Users\clivia\AppData\Local\Microsoft\Windows\Temporary Internet Files\Content.IE5\E3GYLLF9\anger[1].jpg">
            <a:extLst>
              <a:ext uri="{FF2B5EF4-FFF2-40B4-BE49-F238E27FC236}">
                <a16:creationId xmlns="" xmlns:a16="http://schemas.microsoft.com/office/drawing/2014/main" id="{3486D508-4197-4215-A9F3-B4361253A070}"/>
              </a:ext>
            </a:extLst>
          </p:cNvPr>
          <p:cNvPicPr/>
          <p:nvPr/>
        </p:nvPicPr>
        <p:blipFill>
          <a:blip r:embed="rId4" cstate="print"/>
          <a:srcRect/>
          <a:stretch>
            <a:fillRect/>
          </a:stretch>
        </p:blipFill>
        <p:spPr bwMode="auto">
          <a:xfrm>
            <a:off x="5178743" y="1083496"/>
            <a:ext cx="1834513" cy="1423944"/>
          </a:xfrm>
          <a:prstGeom prst="rect">
            <a:avLst/>
          </a:prstGeom>
          <a:noFill/>
          <a:ln w="9525">
            <a:noFill/>
            <a:miter lim="800000"/>
            <a:headEnd/>
            <a:tailEnd/>
          </a:ln>
        </p:spPr>
      </p:pic>
      <p:pic>
        <p:nvPicPr>
          <p:cNvPr id="11" name="Picture 10" descr="C:\Users\clivia\AppData\Local\Microsoft\Windows\Temporary Internet Files\Content.IE5\0WSO3308\0511-1001-2519-3440_Cartoon_of_a_Man_Blowing_His_Top_with_Anger_clipart_image[1].jpg">
            <a:extLst>
              <a:ext uri="{FF2B5EF4-FFF2-40B4-BE49-F238E27FC236}">
                <a16:creationId xmlns="" xmlns:a16="http://schemas.microsoft.com/office/drawing/2014/main" id="{BEE9195C-8B26-4894-A4E6-9B68C3583C34}"/>
              </a:ext>
            </a:extLst>
          </p:cNvPr>
          <p:cNvPicPr/>
          <p:nvPr/>
        </p:nvPicPr>
        <p:blipFill>
          <a:blip r:embed="rId5" cstate="print"/>
          <a:srcRect/>
          <a:stretch>
            <a:fillRect/>
          </a:stretch>
        </p:blipFill>
        <p:spPr bwMode="auto">
          <a:xfrm>
            <a:off x="9804719" y="1083496"/>
            <a:ext cx="1834512" cy="1423944"/>
          </a:xfrm>
          <a:prstGeom prst="rect">
            <a:avLst/>
          </a:prstGeom>
          <a:noFill/>
          <a:ln w="9525">
            <a:noFill/>
            <a:miter lim="800000"/>
            <a:headEnd/>
            <a:tailEnd/>
          </a:ln>
        </p:spPr>
      </p:pic>
      <p:sp>
        <p:nvSpPr>
          <p:cNvPr id="3" name="Rectangle 2">
            <a:extLst>
              <a:ext uri="{FF2B5EF4-FFF2-40B4-BE49-F238E27FC236}">
                <a16:creationId xmlns="" xmlns:a16="http://schemas.microsoft.com/office/drawing/2014/main" id="{BA046C1C-07AC-4F77-A29B-D70FF663BCC4}"/>
              </a:ext>
            </a:extLst>
          </p:cNvPr>
          <p:cNvSpPr/>
          <p:nvPr/>
        </p:nvSpPr>
        <p:spPr>
          <a:xfrm>
            <a:off x="1283857" y="2693216"/>
            <a:ext cx="10620374" cy="4072910"/>
          </a:xfrm>
          <a:prstGeom prst="rect">
            <a:avLst/>
          </a:prstGeom>
        </p:spPr>
        <p:txBody>
          <a:bodyPr wrap="square">
            <a:spAutoFit/>
          </a:bodyPr>
          <a:lstStyle/>
          <a:p>
            <a:pPr>
              <a:spcAft>
                <a:spcPts val="750"/>
              </a:spcAft>
            </a:pPr>
            <a:r>
              <a:rPr lang="en-GB" sz="28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2-Apologize</a:t>
            </a:r>
            <a:br>
              <a:rPr lang="en-GB" sz="28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8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Express sincere personal regret for the bad experience. If appropriate apologize on behalf of the organization without blaming anyone</a:t>
            </a:r>
            <a:endParaRPr lang="en-US" sz="2800" dirty="0">
              <a:latin typeface="Arial Narrow" panose="020B0606020202030204" pitchFamily="34" charset="0"/>
              <a:ea typeface="Times New Roman" panose="02020603050405020304" pitchFamily="18" charset="0"/>
            </a:endParaRPr>
          </a:p>
          <a:p>
            <a:r>
              <a:rPr lang="en-GB" sz="2800" b="1" dirty="0">
                <a:solidFill>
                  <a:srgbClr val="333333"/>
                </a:solidFill>
                <a:latin typeface="Arial Narrow" panose="020B0606020202030204" pitchFamily="34" charset="0"/>
                <a:ea typeface="Calibri" panose="020F0502020204030204" pitchFamily="34" charset="0"/>
                <a:cs typeface="Helvetica" panose="020B0604020202020204" pitchFamily="34" charset="0"/>
              </a:rPr>
              <a:t>3-Appreciate</a:t>
            </a:r>
            <a:br>
              <a:rPr lang="en-GB" sz="2800" b="1" dirty="0">
                <a:solidFill>
                  <a:srgbClr val="333333"/>
                </a:solidFill>
                <a:latin typeface="Arial Narrow" panose="020B0606020202030204" pitchFamily="34" charset="0"/>
                <a:ea typeface="Calibri" panose="020F0502020204030204" pitchFamily="34" charset="0"/>
                <a:cs typeface="Helvetica" panose="020B0604020202020204" pitchFamily="34" charset="0"/>
              </a:rPr>
            </a:br>
            <a:r>
              <a:rPr lang="en-GB" sz="2800" dirty="0">
                <a:solidFill>
                  <a:srgbClr val="333333"/>
                </a:solidFill>
                <a:latin typeface="Arial Narrow" panose="020B0606020202030204" pitchFamily="34" charset="0"/>
                <a:ea typeface="Calibri" panose="020F0502020204030204" pitchFamily="34" charset="0"/>
                <a:cs typeface="Helvetica" panose="020B0604020202020204" pitchFamily="34" charset="0"/>
              </a:rPr>
              <a:t>Show appreciation for customer feedback or actions that help you understand and resolve the situation</a:t>
            </a:r>
            <a:r>
              <a:rPr lang="en-GB" sz="2800" b="1" dirty="0"/>
              <a:t> .</a:t>
            </a:r>
          </a:p>
          <a:p>
            <a:r>
              <a:rPr lang="en-GB" sz="2800" b="1" dirty="0">
                <a:latin typeface="Arial Narrow" panose="020B0606020202030204" pitchFamily="34" charset="0"/>
              </a:rPr>
              <a:t>4-Assure</a:t>
            </a:r>
            <a:br>
              <a:rPr lang="en-GB" sz="2800" b="1" dirty="0">
                <a:latin typeface="Arial Narrow" panose="020B0606020202030204" pitchFamily="34" charset="0"/>
              </a:rPr>
            </a:br>
            <a:r>
              <a:rPr lang="en-GB" sz="2800" dirty="0">
                <a:latin typeface="Arial Narrow" panose="020B0606020202030204" pitchFamily="34" charset="0"/>
              </a:rPr>
              <a:t>Let the customer know you are ready and willing to help and will personally follow through</a:t>
            </a:r>
            <a:endParaRPr lang="en-US" sz="2800" dirty="0">
              <a:latin typeface="Arial Narrow" panose="020B0606020202030204" pitchFamily="34" charset="0"/>
            </a:endParaRPr>
          </a:p>
        </p:txBody>
      </p:sp>
    </p:spTree>
    <p:extLst>
      <p:ext uri="{BB962C8B-B14F-4D97-AF65-F5344CB8AC3E}">
        <p14:creationId xmlns="" xmlns:p14="http://schemas.microsoft.com/office/powerpoint/2010/main" val="319240038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96704BD8-173D-499A-B73A-4E431F9DABD5}"/>
              </a:ext>
            </a:extLst>
          </p:cNvPr>
          <p:cNvSpPr/>
          <p:nvPr/>
        </p:nvSpPr>
        <p:spPr>
          <a:xfrm>
            <a:off x="0" y="499404"/>
            <a:ext cx="6594044" cy="584775"/>
          </a:xfrm>
          <a:prstGeom prst="rect">
            <a:avLst/>
          </a:prstGeom>
        </p:spPr>
        <p:txBody>
          <a:bodyPr wrap="square">
            <a:spAutoFit/>
          </a:bodyPr>
          <a:lstStyle/>
          <a:p>
            <a:pPr>
              <a:spcAft>
                <a:spcPts val="750"/>
              </a:spcAft>
            </a:pPr>
            <a:r>
              <a:rPr lang="en-GB" sz="32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DIFFUSE ANGRY CUSTOMERS:</a:t>
            </a:r>
            <a:endParaRPr lang="en-US" sz="3200" dirty="0">
              <a:effectLst/>
              <a:latin typeface="Arial Narrow" panose="020B0606020202030204" pitchFamily="34" charset="0"/>
              <a:ea typeface="Times New Roman" panose="02020603050405020304" pitchFamily="18" charset="0"/>
            </a:endParaRPr>
          </a:p>
        </p:txBody>
      </p:sp>
      <p:pic>
        <p:nvPicPr>
          <p:cNvPr id="7" name="Picture 6" descr="C:\Users\clivia\AppData\Local\Microsoft\Windows\Temporary Internet Files\Content.IE5\Y2QM09B0\harsh words[1].jpg">
            <a:extLst>
              <a:ext uri="{FF2B5EF4-FFF2-40B4-BE49-F238E27FC236}">
                <a16:creationId xmlns="" xmlns:a16="http://schemas.microsoft.com/office/drawing/2014/main" id="{33A3AA13-7731-492C-93BF-8A161EFF3474}"/>
              </a:ext>
            </a:extLst>
          </p:cNvPr>
          <p:cNvPicPr/>
          <p:nvPr/>
        </p:nvPicPr>
        <p:blipFill>
          <a:blip r:embed="rId3" cstate="print"/>
          <a:srcRect/>
          <a:stretch>
            <a:fillRect/>
          </a:stretch>
        </p:blipFill>
        <p:spPr bwMode="auto">
          <a:xfrm>
            <a:off x="382906" y="1269955"/>
            <a:ext cx="1834514" cy="1423945"/>
          </a:xfrm>
          <a:prstGeom prst="rect">
            <a:avLst/>
          </a:prstGeom>
          <a:noFill/>
          <a:ln w="9525">
            <a:noFill/>
            <a:miter lim="800000"/>
            <a:headEnd/>
            <a:tailEnd/>
          </a:ln>
        </p:spPr>
      </p:pic>
      <p:pic>
        <p:nvPicPr>
          <p:cNvPr id="10" name="Picture 9" descr="C:\Users\clivia\AppData\Local\Microsoft\Windows\Temporary Internet Files\Content.IE5\E3GYLLF9\anger[1].jpg">
            <a:extLst>
              <a:ext uri="{FF2B5EF4-FFF2-40B4-BE49-F238E27FC236}">
                <a16:creationId xmlns="" xmlns:a16="http://schemas.microsoft.com/office/drawing/2014/main" id="{3486D508-4197-4215-A9F3-B4361253A070}"/>
              </a:ext>
            </a:extLst>
          </p:cNvPr>
          <p:cNvPicPr/>
          <p:nvPr/>
        </p:nvPicPr>
        <p:blipFill>
          <a:blip r:embed="rId4" cstate="print"/>
          <a:srcRect/>
          <a:stretch>
            <a:fillRect/>
          </a:stretch>
        </p:blipFill>
        <p:spPr bwMode="auto">
          <a:xfrm>
            <a:off x="5178743" y="661912"/>
            <a:ext cx="1834513" cy="1423944"/>
          </a:xfrm>
          <a:prstGeom prst="rect">
            <a:avLst/>
          </a:prstGeom>
          <a:noFill/>
          <a:ln w="9525">
            <a:noFill/>
            <a:miter lim="800000"/>
            <a:headEnd/>
            <a:tailEnd/>
          </a:ln>
        </p:spPr>
      </p:pic>
      <p:pic>
        <p:nvPicPr>
          <p:cNvPr id="11" name="Picture 10" descr="C:\Users\clivia\AppData\Local\Microsoft\Windows\Temporary Internet Files\Content.IE5\0WSO3308\0511-1001-2519-3440_Cartoon_of_a_Man_Blowing_His_Top_with_Anger_clipart_image[1].jpg">
            <a:extLst>
              <a:ext uri="{FF2B5EF4-FFF2-40B4-BE49-F238E27FC236}">
                <a16:creationId xmlns="" xmlns:a16="http://schemas.microsoft.com/office/drawing/2014/main" id="{BEE9195C-8B26-4894-A4E6-9B68C3583C34}"/>
              </a:ext>
            </a:extLst>
          </p:cNvPr>
          <p:cNvPicPr/>
          <p:nvPr/>
        </p:nvPicPr>
        <p:blipFill>
          <a:blip r:embed="rId5" cstate="print"/>
          <a:srcRect/>
          <a:stretch>
            <a:fillRect/>
          </a:stretch>
        </p:blipFill>
        <p:spPr bwMode="auto">
          <a:xfrm>
            <a:off x="9743759" y="506804"/>
            <a:ext cx="1834512" cy="1423944"/>
          </a:xfrm>
          <a:prstGeom prst="rect">
            <a:avLst/>
          </a:prstGeom>
          <a:noFill/>
          <a:ln w="9525">
            <a:noFill/>
            <a:miter lim="800000"/>
            <a:headEnd/>
            <a:tailEnd/>
          </a:ln>
        </p:spPr>
      </p:pic>
      <p:sp>
        <p:nvSpPr>
          <p:cNvPr id="3" name="Rectangle 2">
            <a:extLst>
              <a:ext uri="{FF2B5EF4-FFF2-40B4-BE49-F238E27FC236}">
                <a16:creationId xmlns="" xmlns:a16="http://schemas.microsoft.com/office/drawing/2014/main" id="{BA046C1C-07AC-4F77-A29B-D70FF663BCC4}"/>
              </a:ext>
            </a:extLst>
          </p:cNvPr>
          <p:cNvSpPr/>
          <p:nvPr/>
        </p:nvSpPr>
        <p:spPr>
          <a:xfrm>
            <a:off x="1283857" y="2693216"/>
            <a:ext cx="10620374" cy="3539430"/>
          </a:xfrm>
          <a:prstGeom prst="rect">
            <a:avLst/>
          </a:prstGeom>
        </p:spPr>
        <p:txBody>
          <a:bodyPr wrap="square">
            <a:spAutoFit/>
          </a:bodyPr>
          <a:lstStyle/>
          <a:p>
            <a:r>
              <a:rPr lang="en-GB" sz="2800" b="1" dirty="0">
                <a:latin typeface="Arial Narrow" panose="020B0606020202030204" pitchFamily="34" charset="0"/>
              </a:rPr>
              <a:t>5-Confirm</a:t>
            </a:r>
            <a:br>
              <a:rPr lang="en-GB" sz="2800" b="1" dirty="0">
                <a:latin typeface="Arial Narrow" panose="020B0606020202030204" pitchFamily="34" charset="0"/>
              </a:rPr>
            </a:br>
            <a:r>
              <a:rPr lang="en-GB" sz="2800" dirty="0">
                <a:latin typeface="Arial Narrow" panose="020B0606020202030204" pitchFamily="34" charset="0"/>
              </a:rPr>
              <a:t>Check your understanding of what the customer said or what actually happened.</a:t>
            </a:r>
            <a:endParaRPr lang="en-US" sz="2800" dirty="0">
              <a:latin typeface="Arial Narrow" panose="020B0606020202030204" pitchFamily="34" charset="0"/>
            </a:endParaRPr>
          </a:p>
          <a:p>
            <a:r>
              <a:rPr lang="en-GB" sz="2800" b="1" dirty="0">
                <a:latin typeface="Arial Narrow" panose="020B0606020202030204" pitchFamily="34" charset="0"/>
              </a:rPr>
              <a:t> 6-Selectively Agree</a:t>
            </a:r>
            <a:br>
              <a:rPr lang="en-GB" sz="2800" b="1" dirty="0">
                <a:latin typeface="Arial Narrow" panose="020B0606020202030204" pitchFamily="34" charset="0"/>
              </a:rPr>
            </a:br>
            <a:r>
              <a:rPr lang="en-GB" sz="2800" dirty="0" err="1">
                <a:latin typeface="Arial Narrow" panose="020B0606020202030204" pitchFamily="34" charset="0"/>
              </a:rPr>
              <a:t>Agree</a:t>
            </a:r>
            <a:r>
              <a:rPr lang="en-GB" sz="2800" dirty="0">
                <a:latin typeface="Arial Narrow" panose="020B0606020202030204" pitchFamily="34" charset="0"/>
              </a:rPr>
              <a:t> with at least one thing the customer said.</a:t>
            </a:r>
            <a:endParaRPr lang="en-US" sz="2800" dirty="0">
              <a:latin typeface="Arial Narrow" panose="020B0606020202030204" pitchFamily="34" charset="0"/>
            </a:endParaRPr>
          </a:p>
          <a:p>
            <a:r>
              <a:rPr lang="en-GB" sz="2800" b="1" dirty="0">
                <a:latin typeface="Arial Narrow" panose="020B0606020202030204" pitchFamily="34" charset="0"/>
              </a:rPr>
              <a:t>7-Set Limits</a:t>
            </a:r>
            <a:r>
              <a:rPr lang="en-GB" sz="2800" dirty="0">
                <a:latin typeface="Arial Narrow" panose="020B0606020202030204" pitchFamily="34" charset="0"/>
              </a:rPr>
              <a:t/>
            </a:r>
            <a:br>
              <a:rPr lang="en-GB" sz="2800" dirty="0">
                <a:latin typeface="Arial Narrow" panose="020B0606020202030204" pitchFamily="34" charset="0"/>
              </a:rPr>
            </a:br>
            <a:r>
              <a:rPr lang="en-GB" sz="2800" dirty="0">
                <a:latin typeface="Arial Narrow" panose="020B0606020202030204" pitchFamily="34" charset="0"/>
              </a:rPr>
              <a:t>Make statements that let the customer know that certain words or behaviours are beyond the limits of cooperative or productive business conversation (always use positive supportive tone of voice)</a:t>
            </a:r>
            <a:endParaRPr lang="en-US" sz="2800" dirty="0">
              <a:latin typeface="Arial Narrow" panose="020B0606020202030204" pitchFamily="34" charset="0"/>
            </a:endParaRPr>
          </a:p>
        </p:txBody>
      </p:sp>
    </p:spTree>
    <p:extLst>
      <p:ext uri="{BB962C8B-B14F-4D97-AF65-F5344CB8AC3E}">
        <p14:creationId xmlns="" xmlns:p14="http://schemas.microsoft.com/office/powerpoint/2010/main" val="321375561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Users\clivia\AppData\Local\Microsoft\Windows\Temporary Internet Files\Content.IE5\MWP0MPX4\1024px-Gnome-face-uncertain.svg[1].png">
            <a:extLst>
              <a:ext uri="{FF2B5EF4-FFF2-40B4-BE49-F238E27FC236}">
                <a16:creationId xmlns="" xmlns:a16="http://schemas.microsoft.com/office/drawing/2014/main" id="{2395FFAF-E1B9-447E-9F87-65DF8CD34092}"/>
              </a:ext>
            </a:extLst>
          </p:cNvPr>
          <p:cNvPicPr/>
          <p:nvPr/>
        </p:nvPicPr>
        <p:blipFill>
          <a:blip r:embed="rId3" cstate="print"/>
          <a:srcRect/>
          <a:stretch>
            <a:fillRect/>
          </a:stretch>
        </p:blipFill>
        <p:spPr bwMode="auto">
          <a:xfrm>
            <a:off x="31320" y="305510"/>
            <a:ext cx="1252537" cy="1557337"/>
          </a:xfrm>
          <a:prstGeom prst="rect">
            <a:avLst/>
          </a:prstGeom>
          <a:noFill/>
          <a:ln w="9525">
            <a:noFill/>
            <a:miter lim="800000"/>
            <a:headEnd/>
            <a:tailEnd/>
          </a:ln>
        </p:spPr>
      </p:pic>
      <p:sp>
        <p:nvSpPr>
          <p:cNvPr id="4" name="Rectangle 3">
            <a:extLst>
              <a:ext uri="{FF2B5EF4-FFF2-40B4-BE49-F238E27FC236}">
                <a16:creationId xmlns="" xmlns:a16="http://schemas.microsoft.com/office/drawing/2014/main" id="{D40DE747-F923-4214-80E2-6E8AA80D7CA2}"/>
              </a:ext>
            </a:extLst>
          </p:cNvPr>
          <p:cNvSpPr/>
          <p:nvPr/>
        </p:nvSpPr>
        <p:spPr>
          <a:xfrm>
            <a:off x="1283857" y="499403"/>
            <a:ext cx="5468164" cy="584775"/>
          </a:xfrm>
          <a:prstGeom prst="rect">
            <a:avLst/>
          </a:prstGeom>
        </p:spPr>
        <p:txBody>
          <a:bodyPr wrap="none">
            <a:spAutoFit/>
          </a:bodyPr>
          <a:lstStyle/>
          <a:p>
            <a:r>
              <a:rPr lang="en-GB" sz="3200" b="1" dirty="0">
                <a:solidFill>
                  <a:srgbClr val="333333"/>
                </a:solidFill>
                <a:latin typeface="Arial" panose="020B0604020202020204" pitchFamily="34" charset="0"/>
                <a:ea typeface="Calibri" panose="020F0502020204030204" pitchFamily="34" charset="0"/>
                <a:cs typeface="Arial" panose="020B0604020202020204" pitchFamily="34" charset="0"/>
              </a:rPr>
              <a:t>Forbidden Service Phrases</a:t>
            </a:r>
            <a:endParaRPr lang="en-US" sz="3200" dirty="0">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 xmlns:a16="http://schemas.microsoft.com/office/drawing/2014/main" id="{60B0677C-0B6A-45C2-9F76-AB55E6CCABDB}"/>
              </a:ext>
            </a:extLst>
          </p:cNvPr>
          <p:cNvGraphicFramePr>
            <a:graphicFrameLocks noGrp="1"/>
          </p:cNvGraphicFramePr>
          <p:nvPr>
            <p:extLst>
              <p:ext uri="{D42A27DB-BD31-4B8C-83A1-F6EECF244321}">
                <p14:modId xmlns="" xmlns:p14="http://schemas.microsoft.com/office/powerpoint/2010/main" val="2473592065"/>
              </p:ext>
            </p:extLst>
          </p:nvPr>
        </p:nvGraphicFramePr>
        <p:xfrm>
          <a:off x="1283856" y="1084178"/>
          <a:ext cx="10603343" cy="5274417"/>
        </p:xfrm>
        <a:graphic>
          <a:graphicData uri="http://schemas.openxmlformats.org/drawingml/2006/table">
            <a:tbl>
              <a:tblPr firstRow="1" firstCol="1" bandRow="1">
                <a:tableStyleId>{3B4B98B0-60AC-42C2-AFA5-B58CD77FA1E5}</a:tableStyleId>
              </a:tblPr>
              <a:tblGrid>
                <a:gridCol w="3214842">
                  <a:extLst>
                    <a:ext uri="{9D8B030D-6E8A-4147-A177-3AD203B41FA5}">
                      <a16:colId xmlns="" xmlns:a16="http://schemas.microsoft.com/office/drawing/2014/main" val="2883482402"/>
                    </a:ext>
                  </a:extLst>
                </a:gridCol>
                <a:gridCol w="7388501">
                  <a:extLst>
                    <a:ext uri="{9D8B030D-6E8A-4147-A177-3AD203B41FA5}">
                      <a16:colId xmlns="" xmlns:a16="http://schemas.microsoft.com/office/drawing/2014/main" val="3767516973"/>
                    </a:ext>
                  </a:extLst>
                </a:gridCol>
              </a:tblGrid>
              <a:tr h="458645">
                <a:tc>
                  <a:txBody>
                    <a:bodyPr/>
                    <a:lstStyle/>
                    <a:p>
                      <a:pPr marL="0" marR="0" algn="ctr">
                        <a:spcBef>
                          <a:spcPts val="0"/>
                        </a:spcBef>
                        <a:spcAft>
                          <a:spcPts val="750"/>
                        </a:spcAft>
                      </a:pPr>
                      <a:r>
                        <a:rPr lang="en-GB" sz="2400" dirty="0">
                          <a:solidFill>
                            <a:srgbClr val="FF0000"/>
                          </a:solidFill>
                          <a:effectLst/>
                          <a:latin typeface="Arial Narrow" panose="020B0606020202030204" pitchFamily="34" charset="0"/>
                        </a:rPr>
                        <a:t>PHRASE</a:t>
                      </a:r>
                      <a:endParaRPr lang="en-US" sz="2400" dirty="0">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rgbClr val="FFFF00"/>
                    </a:solidFill>
                  </a:tcPr>
                </a:tc>
                <a:tc>
                  <a:txBody>
                    <a:bodyPr/>
                    <a:lstStyle/>
                    <a:p>
                      <a:pPr marL="0" marR="0" algn="ctr">
                        <a:spcBef>
                          <a:spcPts val="0"/>
                        </a:spcBef>
                        <a:spcAft>
                          <a:spcPts val="750"/>
                        </a:spcAft>
                      </a:pPr>
                      <a:r>
                        <a:rPr lang="en-US" sz="2400" dirty="0">
                          <a:solidFill>
                            <a:srgbClr val="FF0000"/>
                          </a:solidFill>
                          <a:effectLst/>
                          <a:latin typeface="Arial Narrow" panose="020B0606020202030204" pitchFamily="34" charset="0"/>
                        </a:rPr>
                        <a:t>SUGGESTED ALTERNATIVES</a:t>
                      </a:r>
                      <a:endParaRPr lang="en-US" sz="2400" dirty="0">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rgbClr val="FFFF00"/>
                    </a:solidFill>
                  </a:tcPr>
                </a:tc>
                <a:extLst>
                  <a:ext uri="{0D108BD9-81ED-4DB2-BD59-A6C34878D82A}">
                    <a16:rowId xmlns="" xmlns:a16="http://schemas.microsoft.com/office/drawing/2014/main" val="879823096"/>
                  </a:ext>
                </a:extLst>
              </a:tr>
              <a:tr h="401314">
                <a:tc>
                  <a:txBody>
                    <a:bodyPr/>
                    <a:lstStyle/>
                    <a:p>
                      <a:pPr marL="0" marR="0">
                        <a:spcBef>
                          <a:spcPts val="0"/>
                        </a:spcBef>
                        <a:spcAft>
                          <a:spcPts val="0"/>
                        </a:spcAft>
                      </a:pPr>
                      <a:r>
                        <a:rPr lang="en-US" sz="2400" dirty="0">
                          <a:effectLst/>
                          <a:latin typeface="Arial Narrow" panose="020B0606020202030204" pitchFamily="34" charset="0"/>
                        </a:rPr>
                        <a:t>"I Don't Know"</a:t>
                      </a:r>
                      <a:endParaRPr lang="en-US" sz="24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rgbClr val="00B0F0">
                        <a:alpha val="20000"/>
                      </a:srgbClr>
                    </a:solidFill>
                  </a:tcPr>
                </a:tc>
                <a:tc>
                  <a:txBody>
                    <a:bodyPr/>
                    <a:lstStyle/>
                    <a:p>
                      <a:pPr marL="0" marR="0">
                        <a:spcBef>
                          <a:spcPts val="0"/>
                        </a:spcBef>
                        <a:spcAft>
                          <a:spcPts val="0"/>
                        </a:spcAft>
                      </a:pPr>
                      <a:r>
                        <a:rPr lang="en-US" sz="2400" dirty="0">
                          <a:effectLst/>
                          <a:latin typeface="Arial Narrow" panose="020B0606020202030204" pitchFamily="34" charset="0"/>
                        </a:rPr>
                        <a:t>"Gee that's a good question, let me check and find out</a:t>
                      </a:r>
                      <a:endParaRPr lang="en-US" sz="24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rgbClr val="00B0F0">
                        <a:alpha val="20000"/>
                      </a:srgbClr>
                    </a:solidFill>
                  </a:tcPr>
                </a:tc>
                <a:extLst>
                  <a:ext uri="{0D108BD9-81ED-4DB2-BD59-A6C34878D82A}">
                    <a16:rowId xmlns="" xmlns:a16="http://schemas.microsoft.com/office/drawing/2014/main" val="1163405342"/>
                  </a:ext>
                </a:extLst>
              </a:tr>
              <a:tr h="802629">
                <a:tc>
                  <a:txBody>
                    <a:bodyPr/>
                    <a:lstStyle/>
                    <a:p>
                      <a:pPr marL="0" marR="0">
                        <a:spcBef>
                          <a:spcPts val="0"/>
                        </a:spcBef>
                        <a:spcAft>
                          <a:spcPts val="0"/>
                        </a:spcAft>
                      </a:pPr>
                      <a:r>
                        <a:rPr lang="en-US" sz="2400" dirty="0">
                          <a:effectLst/>
                          <a:latin typeface="Arial Narrow" panose="020B0606020202030204" pitchFamily="34" charset="0"/>
                        </a:rPr>
                        <a:t>"We Can't do that"</a:t>
                      </a:r>
                      <a:endParaRPr lang="en-US" sz="24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400">
                          <a:effectLst/>
                          <a:latin typeface="Arial Narrow" panose="020B0606020202030204" pitchFamily="34" charset="0"/>
                        </a:rPr>
                        <a:t>"That's a tough one, let us see what we can do " - then find an alternative solution</a:t>
                      </a:r>
                      <a:endParaRPr lang="en-US" sz="240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1748763742"/>
                  </a:ext>
                </a:extLst>
              </a:tr>
              <a:tr h="1203943">
                <a:tc>
                  <a:txBody>
                    <a:bodyPr/>
                    <a:lstStyle/>
                    <a:p>
                      <a:pPr marL="0" marR="0">
                        <a:spcBef>
                          <a:spcPts val="0"/>
                        </a:spcBef>
                        <a:spcAft>
                          <a:spcPts val="0"/>
                        </a:spcAft>
                      </a:pPr>
                      <a:r>
                        <a:rPr lang="en-US" sz="2400" dirty="0">
                          <a:effectLst/>
                          <a:latin typeface="Arial Narrow" panose="020B0606020202030204" pitchFamily="34" charset="0"/>
                        </a:rPr>
                        <a:t>'You'll have to "</a:t>
                      </a:r>
                      <a:endParaRPr lang="en-US" sz="24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rgbClr val="00B0F0">
                        <a:alpha val="20000"/>
                      </a:srgbClr>
                    </a:solidFill>
                  </a:tcPr>
                </a:tc>
                <a:tc>
                  <a:txBody>
                    <a:bodyPr/>
                    <a:lstStyle/>
                    <a:p>
                      <a:pPr marL="0" marR="0">
                        <a:spcBef>
                          <a:spcPts val="0"/>
                        </a:spcBef>
                        <a:spcAft>
                          <a:spcPts val="0"/>
                        </a:spcAft>
                      </a:pPr>
                      <a:r>
                        <a:rPr lang="en-US" sz="2400" dirty="0">
                          <a:effectLst/>
                          <a:latin typeface="Arial Narrow" panose="020B0606020202030204" pitchFamily="34" charset="0"/>
                        </a:rPr>
                        <a:t>Soften the request with phrases like "you'll need to " or " here's how we can help you with that " or "The next time that happens, here's what you can do ."</a:t>
                      </a:r>
                      <a:endParaRPr lang="en-US" sz="24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rgbClr val="00B0F0">
                        <a:alpha val="20000"/>
                      </a:srgbClr>
                    </a:solidFill>
                  </a:tcPr>
                </a:tc>
                <a:extLst>
                  <a:ext uri="{0D108BD9-81ED-4DB2-BD59-A6C34878D82A}">
                    <a16:rowId xmlns="" xmlns:a16="http://schemas.microsoft.com/office/drawing/2014/main" val="527804871"/>
                  </a:ext>
                </a:extLst>
              </a:tr>
              <a:tr h="1203943">
                <a:tc>
                  <a:txBody>
                    <a:bodyPr/>
                    <a:lstStyle/>
                    <a:p>
                      <a:pPr marL="0" marR="0">
                        <a:spcBef>
                          <a:spcPts val="0"/>
                        </a:spcBef>
                        <a:spcAft>
                          <a:spcPts val="0"/>
                        </a:spcAft>
                      </a:pPr>
                      <a:r>
                        <a:rPr lang="en-US" sz="2400">
                          <a:effectLst/>
                          <a:latin typeface="Arial Narrow" panose="020B0606020202030204" pitchFamily="34" charset="0"/>
                        </a:rPr>
                        <a:t>"Hang on a second; I'll be right back"</a:t>
                      </a:r>
                      <a:endParaRPr lang="en-US" sz="240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400" dirty="0">
                          <a:effectLst/>
                          <a:latin typeface="Arial Narrow" panose="020B0606020202030204" pitchFamily="34" charset="0"/>
                        </a:rPr>
                        <a:t>"It may take me two or three minutes (or however long it will really take) to get that. Are you able to hold/wait while </a:t>
                      </a:r>
                      <a:r>
                        <a:rPr lang="en-US" sz="2400" dirty="0" err="1">
                          <a:effectLst/>
                          <a:latin typeface="Arial Narrow" panose="020B0606020202030204" pitchFamily="34" charset="0"/>
                        </a:rPr>
                        <a:t>i</a:t>
                      </a:r>
                      <a:r>
                        <a:rPr lang="en-US" sz="2400" dirty="0">
                          <a:effectLst/>
                          <a:latin typeface="Arial Narrow" panose="020B0606020202030204" pitchFamily="34" charset="0"/>
                        </a:rPr>
                        <a:t> check?"</a:t>
                      </a:r>
                      <a:endParaRPr lang="en-US" sz="24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 xmlns:a16="http://schemas.microsoft.com/office/drawing/2014/main" val="3597017779"/>
                  </a:ext>
                </a:extLst>
              </a:tr>
              <a:tr h="1203943">
                <a:tc>
                  <a:txBody>
                    <a:bodyPr/>
                    <a:lstStyle/>
                    <a:p>
                      <a:pPr marL="0" marR="0">
                        <a:spcBef>
                          <a:spcPts val="0"/>
                        </a:spcBef>
                        <a:spcAft>
                          <a:spcPts val="0"/>
                        </a:spcAft>
                      </a:pPr>
                      <a:r>
                        <a:rPr lang="en-US" sz="2400">
                          <a:effectLst/>
                          <a:latin typeface="Arial Narrow" panose="020B0606020202030204" pitchFamily="34" charset="0"/>
                        </a:rPr>
                        <a:t>"No" when used at the beginning of any sentence</a:t>
                      </a:r>
                      <a:endParaRPr lang="en-US" sz="240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rgbClr val="00B0F0">
                        <a:alpha val="20000"/>
                      </a:srgbClr>
                    </a:solidFill>
                  </a:tcPr>
                </a:tc>
                <a:tc>
                  <a:txBody>
                    <a:bodyPr/>
                    <a:lstStyle/>
                    <a:p>
                      <a:pPr marL="0" marR="0">
                        <a:spcBef>
                          <a:spcPts val="0"/>
                        </a:spcBef>
                        <a:spcAft>
                          <a:spcPts val="0"/>
                        </a:spcAft>
                      </a:pPr>
                      <a:r>
                        <a:rPr lang="en-US" sz="2400" dirty="0">
                          <a:effectLst/>
                          <a:latin typeface="Arial Narrow" panose="020B0606020202030204" pitchFamily="34" charset="0"/>
                        </a:rPr>
                        <a:t>If you think before you speak, you can turn every negative response "we aren't able to refund your money, but we can replace the product at no charge."</a:t>
                      </a:r>
                      <a:endParaRPr lang="en-US" sz="24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rgbClr val="00B0F0">
                        <a:alpha val="20000"/>
                      </a:srgbClr>
                    </a:solidFill>
                  </a:tcPr>
                </a:tc>
                <a:extLst>
                  <a:ext uri="{0D108BD9-81ED-4DB2-BD59-A6C34878D82A}">
                    <a16:rowId xmlns="" xmlns:a16="http://schemas.microsoft.com/office/drawing/2014/main" val="2674764896"/>
                  </a:ext>
                </a:extLst>
              </a:tr>
            </a:tbl>
          </a:graphicData>
        </a:graphic>
      </p:graphicFrame>
    </p:spTree>
    <p:extLst>
      <p:ext uri="{BB962C8B-B14F-4D97-AF65-F5344CB8AC3E}">
        <p14:creationId xmlns="" xmlns:p14="http://schemas.microsoft.com/office/powerpoint/2010/main" val="419755371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AE1F92-FF4D-49B3-A2B1-561F2FFDF446}"/>
              </a:ext>
            </a:extLst>
          </p:cNvPr>
          <p:cNvSpPr>
            <a:spLocks noGrp="1"/>
          </p:cNvSpPr>
          <p:nvPr>
            <p:ph type="title"/>
          </p:nvPr>
        </p:nvSpPr>
        <p:spPr>
          <a:xfrm>
            <a:off x="609600" y="800100"/>
            <a:ext cx="10972800" cy="1069848"/>
          </a:xfrm>
        </p:spPr>
        <p:txBody>
          <a:bodyPr>
            <a:normAutofit fontScale="90000"/>
          </a:bodyPr>
          <a:lstStyle/>
          <a:p>
            <a:r>
              <a:rPr lang="en-GB" b="1"/>
              <a:t>NEVER SAY ANY OF THE FOLLOWING TO A CUSTOMER/STAKEHOLDER:</a:t>
            </a:r>
            <a:endParaRPr lang="en-US" dirty="0"/>
          </a:p>
        </p:txBody>
      </p:sp>
      <p:pic>
        <p:nvPicPr>
          <p:cNvPr id="2049" name="Picture 7" descr="Einfaches_Verboten_Schild[1]">
            <a:extLst>
              <a:ext uri="{FF2B5EF4-FFF2-40B4-BE49-F238E27FC236}">
                <a16:creationId xmlns="" xmlns:a16="http://schemas.microsoft.com/office/drawing/2014/main" id="{C0D98646-669F-4E8D-99B7-CDB8CA99520D}"/>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55607" y="2670366"/>
            <a:ext cx="2640013" cy="264795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Rectangle 3">
            <a:extLst>
              <a:ext uri="{FF2B5EF4-FFF2-40B4-BE49-F238E27FC236}">
                <a16:creationId xmlns="" xmlns:a16="http://schemas.microsoft.com/office/drawing/2014/main" id="{52F38299-504F-40E2-BBA6-3FBE296B1AFA}"/>
              </a:ext>
            </a:extLst>
          </p:cNvPr>
          <p:cNvSpPr>
            <a:spLocks noChangeArrowheads="1"/>
          </p:cNvSpPr>
          <p:nvPr/>
        </p:nvSpPr>
        <p:spPr bwMode="auto">
          <a:xfrm>
            <a:off x="3695620" y="2085917"/>
            <a:ext cx="7132479" cy="4401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2800" b="0" i="1" u="none" strike="noStrike" cap="none" normalizeH="0" baseline="0" dirty="0">
                <a:ln>
                  <a:noFill/>
                </a:ln>
                <a:solidFill>
                  <a:srgbClr val="333333"/>
                </a:solidFill>
                <a:effectLst/>
                <a:latin typeface="Arial Narrow" panose="020B0606020202030204" pitchFamily="34" charset="0"/>
                <a:ea typeface="Times New Roman" panose="02020603050405020304" pitchFamily="18" charset="0"/>
                <a:cs typeface="Helvetica" panose="020B0604020202020204" pitchFamily="34" charset="0"/>
              </a:rPr>
              <a:t>"It's not my Job."</a:t>
            </a:r>
            <a:endParaRPr kumimoji="0" lang="en-US" altLang="en-US" sz="2800" b="0" i="0" u="none" strike="noStrike" cap="none" normalizeH="0" baseline="0" dirty="0">
              <a:ln>
                <a:noFill/>
              </a:ln>
              <a:solidFill>
                <a:schemeClr val="tx1"/>
              </a:solidFill>
              <a:effectLst/>
              <a:latin typeface="Arial Narrow" panose="020B0606020202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2800" b="0" i="1" u="none" strike="noStrike" cap="none" normalizeH="0" baseline="0" dirty="0">
                <a:ln>
                  <a:noFill/>
                </a:ln>
                <a:solidFill>
                  <a:srgbClr val="333333"/>
                </a:solidFill>
                <a:effectLst/>
                <a:latin typeface="Arial Narrow" panose="020B0606020202030204" pitchFamily="34" charset="0"/>
                <a:ea typeface="Times New Roman" panose="02020603050405020304" pitchFamily="18" charset="0"/>
                <a:cs typeface="Helvetica" panose="020B0604020202020204" pitchFamily="34" charset="0"/>
              </a:rPr>
              <a:t>"I'm afraid there's no one here who can help you."</a:t>
            </a:r>
            <a:endParaRPr kumimoji="0" lang="en-US" altLang="en-US" sz="2800" b="0" i="0" u="none" strike="noStrike" cap="none" normalizeH="0" baseline="0" dirty="0">
              <a:ln>
                <a:noFill/>
              </a:ln>
              <a:solidFill>
                <a:schemeClr val="tx1"/>
              </a:solidFill>
              <a:effectLst/>
              <a:latin typeface="Arial Narrow" panose="020B0606020202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2800" b="0" i="1" u="none" strike="noStrike" cap="none" normalizeH="0" baseline="0" dirty="0">
                <a:ln>
                  <a:noFill/>
                </a:ln>
                <a:solidFill>
                  <a:srgbClr val="333333"/>
                </a:solidFill>
                <a:effectLst/>
                <a:latin typeface="Arial Narrow" panose="020B0606020202030204" pitchFamily="34" charset="0"/>
                <a:ea typeface="Times New Roman" panose="02020603050405020304" pitchFamily="18" charset="0"/>
                <a:cs typeface="Helvetica" panose="020B0604020202020204" pitchFamily="34" charset="0"/>
              </a:rPr>
              <a:t>"It's not our policy to ...."</a:t>
            </a:r>
            <a:endParaRPr kumimoji="0" lang="en-US" altLang="en-US" sz="2800" b="0" i="0" u="none" strike="noStrike" cap="none" normalizeH="0" baseline="0" dirty="0">
              <a:ln>
                <a:noFill/>
              </a:ln>
              <a:solidFill>
                <a:schemeClr val="tx1"/>
              </a:solidFill>
              <a:effectLst/>
              <a:latin typeface="Arial Narrow" panose="020B0606020202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2800" b="0" i="1" u="none" strike="noStrike" cap="none" normalizeH="0" baseline="0" dirty="0">
                <a:ln>
                  <a:noFill/>
                </a:ln>
                <a:solidFill>
                  <a:srgbClr val="333333"/>
                </a:solidFill>
                <a:effectLst/>
                <a:latin typeface="Arial Narrow" panose="020B0606020202030204" pitchFamily="34" charset="0"/>
                <a:ea typeface="Times New Roman" panose="02020603050405020304" pitchFamily="18" charset="0"/>
                <a:cs typeface="Helvetica" panose="020B0604020202020204" pitchFamily="34" charset="0"/>
              </a:rPr>
              <a:t>"If only you'd ..."</a:t>
            </a:r>
            <a:endParaRPr kumimoji="0" lang="en-US" altLang="en-US" sz="2800" b="0" i="0" u="none" strike="noStrike" cap="none" normalizeH="0" baseline="0" dirty="0">
              <a:ln>
                <a:noFill/>
              </a:ln>
              <a:solidFill>
                <a:schemeClr val="tx1"/>
              </a:solidFill>
              <a:effectLst/>
              <a:latin typeface="Arial Narrow" panose="020B0606020202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2800" b="0" i="1" u="none" strike="noStrike" cap="none" normalizeH="0" baseline="0" dirty="0">
                <a:ln>
                  <a:noFill/>
                </a:ln>
                <a:solidFill>
                  <a:srgbClr val="333333"/>
                </a:solidFill>
                <a:effectLst/>
                <a:latin typeface="Arial Narrow" panose="020B0606020202030204" pitchFamily="34" charset="0"/>
                <a:ea typeface="Times New Roman" panose="02020603050405020304" pitchFamily="18" charset="0"/>
                <a:cs typeface="Helvetica" panose="020B0604020202020204" pitchFamily="34" charset="0"/>
              </a:rPr>
              <a:t>"Sorry, you've got the wrong department."</a:t>
            </a:r>
            <a:endParaRPr kumimoji="0" lang="en-US" altLang="en-US" sz="2800" b="0" i="0" u="none" strike="noStrike" cap="none" normalizeH="0" baseline="0" dirty="0">
              <a:ln>
                <a:noFill/>
              </a:ln>
              <a:solidFill>
                <a:schemeClr val="tx1"/>
              </a:solidFill>
              <a:effectLst/>
              <a:latin typeface="Arial Narrow" panose="020B0606020202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2800" b="0" i="1" u="none" strike="noStrike" cap="none" normalizeH="0" baseline="0" dirty="0">
                <a:ln>
                  <a:noFill/>
                </a:ln>
                <a:solidFill>
                  <a:srgbClr val="333333"/>
                </a:solidFill>
                <a:effectLst/>
                <a:latin typeface="Arial Narrow" panose="020B0606020202030204" pitchFamily="34" charset="0"/>
                <a:ea typeface="Times New Roman" panose="02020603050405020304" pitchFamily="18" charset="0"/>
                <a:cs typeface="Helvetica" panose="020B0604020202020204" pitchFamily="34" charset="0"/>
              </a:rPr>
              <a:t>"Are you sure you followed the instructions?"</a:t>
            </a:r>
            <a:endParaRPr kumimoji="0" lang="en-US" altLang="en-US" sz="2800" b="0" i="0" u="none" strike="noStrike" cap="none" normalizeH="0" baseline="0" dirty="0">
              <a:ln>
                <a:noFill/>
              </a:ln>
              <a:solidFill>
                <a:schemeClr val="tx1"/>
              </a:solidFill>
              <a:effectLst/>
              <a:latin typeface="Arial Narrow" panose="020B0606020202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2800" b="0" i="1" u="none" strike="noStrike" cap="none" normalizeH="0" baseline="0" dirty="0">
                <a:ln>
                  <a:noFill/>
                </a:ln>
                <a:solidFill>
                  <a:srgbClr val="333333"/>
                </a:solidFill>
                <a:effectLst/>
                <a:latin typeface="Arial Narrow" panose="020B0606020202030204" pitchFamily="34" charset="0"/>
                <a:ea typeface="Times New Roman" panose="02020603050405020304" pitchFamily="18" charset="0"/>
                <a:cs typeface="Helvetica" panose="020B0604020202020204" pitchFamily="34" charset="0"/>
              </a:rPr>
              <a:t>"I don't see what the problem is?"</a:t>
            </a:r>
            <a:endParaRPr kumimoji="0" lang="en-US" altLang="en-US" sz="2800" b="0" i="0" u="none" strike="noStrike" cap="none" normalizeH="0" baseline="0" dirty="0">
              <a:ln>
                <a:noFill/>
              </a:ln>
              <a:solidFill>
                <a:schemeClr val="tx1"/>
              </a:solidFill>
              <a:effectLst/>
              <a:latin typeface="Arial Narrow" panose="020B0606020202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2800" b="0" i="1" u="none" strike="noStrike" cap="none" normalizeH="0" baseline="0" dirty="0">
                <a:ln>
                  <a:noFill/>
                </a:ln>
                <a:solidFill>
                  <a:srgbClr val="333333"/>
                </a:solidFill>
                <a:effectLst/>
                <a:latin typeface="Arial Narrow" panose="020B0606020202030204" pitchFamily="34" charset="0"/>
                <a:ea typeface="Times New Roman" panose="02020603050405020304" pitchFamily="18" charset="0"/>
                <a:cs typeface="Helvetica" panose="020B0604020202020204" pitchFamily="34" charset="0"/>
              </a:rPr>
              <a:t>"You're not the first to complain about this."</a:t>
            </a:r>
            <a:endParaRPr kumimoji="0" lang="en-GB" altLang="en-US" sz="2800" b="0" i="1" u="none" strike="noStrike" cap="none" normalizeH="0" baseline="0" dirty="0">
              <a:ln>
                <a:noFill/>
              </a:ln>
              <a:solidFill>
                <a:srgbClr val="333333"/>
              </a:solidFill>
              <a:effectLst/>
              <a:latin typeface="Arial Narrow" panose="020B0606020202030204" pitchFamily="34" charset="0"/>
              <a:ea typeface="Times New Roman" panose="02020603050405020304" pitchFamily="18" charset="0"/>
              <a:cs typeface="Calibri" panose="020F050202020403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2800" b="0" i="1" u="none" strike="noStrike" cap="none" normalizeH="0" baseline="0" dirty="0">
                <a:ln>
                  <a:noFill/>
                </a:ln>
                <a:solidFill>
                  <a:srgbClr val="333333"/>
                </a:solidFill>
                <a:effectLst/>
                <a:latin typeface="Arial Narrow" panose="020B0606020202030204" pitchFamily="34" charset="0"/>
                <a:ea typeface="Times New Roman" panose="02020603050405020304" pitchFamily="18" charset="0"/>
                <a:cs typeface="Calibri" panose="020F0502020204030204" pitchFamily="34" charset="0"/>
              </a:rPr>
              <a:t>"Please hold just a second" </a:t>
            </a:r>
            <a:r>
              <a:rPr kumimoji="0" lang="en-GB" altLang="en-US" sz="2800" b="0" i="0" u="none" strike="noStrike" cap="none" normalizeH="0" baseline="0" dirty="0">
                <a:ln>
                  <a:noFill/>
                </a:ln>
                <a:solidFill>
                  <a:srgbClr val="333333"/>
                </a:solidFill>
                <a:effectLst/>
                <a:latin typeface="Arial Narrow" panose="020B0606020202030204" pitchFamily="34" charset="0"/>
                <a:ea typeface="Times New Roman" panose="02020603050405020304" pitchFamily="18" charset="0"/>
                <a:cs typeface="Calibri" panose="020F0502020204030204" pitchFamily="34" charset="0"/>
              </a:rPr>
              <a:t>- and then you take forever</a:t>
            </a:r>
            <a:r>
              <a:rPr kumimoji="0" lang="en-US" altLang="en-US" sz="2800" b="0" i="0" u="none" strike="noStrike" cap="none" normalizeH="0" baseline="0" dirty="0">
                <a:ln>
                  <a:noFill/>
                </a:ln>
                <a:solidFill>
                  <a:schemeClr val="tx1"/>
                </a:solidFill>
                <a:effectLst/>
                <a:latin typeface="Arial Narrow" panose="020B0606020202030204" pitchFamily="34" charset="0"/>
              </a:rPr>
              <a:t> </a:t>
            </a:r>
          </a:p>
        </p:txBody>
      </p:sp>
    </p:spTree>
    <p:extLst>
      <p:ext uri="{BB962C8B-B14F-4D97-AF65-F5344CB8AC3E}">
        <p14:creationId xmlns="" xmlns:p14="http://schemas.microsoft.com/office/powerpoint/2010/main" val="236547636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FA269D-722A-4270-8B78-099E0799BF7D}"/>
              </a:ext>
            </a:extLst>
          </p:cNvPr>
          <p:cNvSpPr>
            <a:spLocks noGrp="1"/>
          </p:cNvSpPr>
          <p:nvPr>
            <p:ph type="title"/>
          </p:nvPr>
        </p:nvSpPr>
        <p:spPr>
          <a:xfrm>
            <a:off x="609600" y="609600"/>
            <a:ext cx="10972800" cy="1066800"/>
          </a:xfrm>
        </p:spPr>
        <p:txBody>
          <a:bodyPr>
            <a:normAutofit/>
          </a:bodyPr>
          <a:lstStyle/>
          <a:p>
            <a:r>
              <a:rPr lang="en-GB" sz="3200" b="1" dirty="0">
                <a:latin typeface="Arial" panose="020B0604020202020204" pitchFamily="34" charset="0"/>
                <a:cs typeface="Arial" panose="020B0604020202020204" pitchFamily="34" charset="0"/>
              </a:rPr>
              <a:t>BUILDING CUSTOMER/STAKEHOLDER RAPPORT</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4ECBA561-9376-4C0D-80DF-75BF42BEB0C6}"/>
              </a:ext>
            </a:extLst>
          </p:cNvPr>
          <p:cNvSpPr>
            <a:spLocks noGrp="1"/>
          </p:cNvSpPr>
          <p:nvPr>
            <p:ph idx="1"/>
          </p:nvPr>
        </p:nvSpPr>
        <p:spPr>
          <a:xfrm>
            <a:off x="609600" y="1266444"/>
            <a:ext cx="10972800" cy="4325112"/>
          </a:xfrm>
        </p:spPr>
        <p:txBody>
          <a:bodyPr>
            <a:noAutofit/>
          </a:bodyPr>
          <a:lstStyle/>
          <a:p>
            <a:r>
              <a:rPr lang="en-GB" sz="2400" b="1" dirty="0">
                <a:latin typeface="Arial Narrow" panose="020B0606020202030204" pitchFamily="34" charset="0"/>
              </a:rPr>
              <a:t>1. Smile </a:t>
            </a:r>
            <a:br>
              <a:rPr lang="en-GB" sz="2400" b="1" dirty="0">
                <a:latin typeface="Arial Narrow" panose="020B0606020202030204" pitchFamily="34" charset="0"/>
              </a:rPr>
            </a:br>
            <a:r>
              <a:rPr lang="en-GB" sz="2400" dirty="0">
                <a:latin typeface="Arial Narrow" panose="020B0606020202030204" pitchFamily="34" charset="0"/>
              </a:rPr>
              <a:t>Try to smile more when you are with customers, guardians, stakeholders and families.  The more you show your enjoyment in the relationship, the more at ease and comfortable your customer will be.</a:t>
            </a:r>
            <a:endParaRPr lang="en-US" sz="2400" dirty="0">
              <a:latin typeface="Arial Narrow" panose="020B0606020202030204" pitchFamily="34" charset="0"/>
            </a:endParaRPr>
          </a:p>
          <a:p>
            <a:r>
              <a:rPr lang="en-GB" sz="2400" b="1" dirty="0">
                <a:latin typeface="Arial Narrow" panose="020B0606020202030204" pitchFamily="34" charset="0"/>
              </a:rPr>
              <a:t>2. Genuinely Compliment your Customer and Stakeholders</a:t>
            </a:r>
            <a:br>
              <a:rPr lang="en-GB" sz="2400" b="1" dirty="0">
                <a:latin typeface="Arial Narrow" panose="020B0606020202030204" pitchFamily="34" charset="0"/>
              </a:rPr>
            </a:br>
            <a:r>
              <a:rPr lang="en-GB" sz="2400" dirty="0">
                <a:latin typeface="Arial Narrow" panose="020B0606020202030204" pitchFamily="34" charset="0"/>
              </a:rPr>
              <a:t>Few people actually do this. If you cannot genuinely compliment , don’t bother trying. Nothing kills rapport more quickly than a phony compliment.</a:t>
            </a:r>
            <a:endParaRPr lang="en-US" sz="2400" dirty="0">
              <a:latin typeface="Arial Narrow" panose="020B0606020202030204" pitchFamily="34" charset="0"/>
            </a:endParaRPr>
          </a:p>
          <a:p>
            <a:r>
              <a:rPr lang="en-GB" sz="2400" b="1" dirty="0">
                <a:latin typeface="Arial Narrow" panose="020B0606020202030204" pitchFamily="34" charset="0"/>
              </a:rPr>
              <a:t>3. Find Commonality </a:t>
            </a:r>
            <a:endParaRPr lang="en-US" sz="2400" dirty="0">
              <a:latin typeface="Arial Narrow" panose="020B0606020202030204" pitchFamily="34" charset="0"/>
            </a:endParaRPr>
          </a:p>
          <a:p>
            <a:r>
              <a:rPr lang="en-GB" sz="2400" dirty="0">
                <a:latin typeface="Arial Narrow" panose="020B0606020202030204" pitchFamily="34" charset="0"/>
              </a:rPr>
              <a:t>Try to find something you share with your customer to talk about and break all ice.</a:t>
            </a:r>
            <a:endParaRPr lang="en-US" sz="2400" dirty="0">
              <a:latin typeface="Arial Narrow" panose="020B0606020202030204" pitchFamily="34" charset="0"/>
            </a:endParaRPr>
          </a:p>
          <a:p>
            <a:r>
              <a:rPr lang="en-GB" sz="2400" b="1" dirty="0">
                <a:latin typeface="Arial Narrow" panose="020B0606020202030204" pitchFamily="34" charset="0"/>
              </a:rPr>
              <a:t> </a:t>
            </a:r>
            <a:endParaRPr lang="en-US" sz="2400" dirty="0">
              <a:latin typeface="Arial Narrow" panose="020B0606020202030204" pitchFamily="34" charset="0"/>
            </a:endParaRPr>
          </a:p>
          <a:p>
            <a:r>
              <a:rPr lang="en-GB" sz="2400" b="1" dirty="0">
                <a:latin typeface="Arial Narrow" panose="020B0606020202030204" pitchFamily="34" charset="0"/>
              </a:rPr>
              <a:t>4. Take a Genuine Interest in your Customer, Family, Foster Child &amp; Stakeholder</a:t>
            </a:r>
            <a:br>
              <a:rPr lang="en-GB" sz="2400" b="1" dirty="0">
                <a:latin typeface="Arial Narrow" panose="020B0606020202030204" pitchFamily="34" charset="0"/>
              </a:rPr>
            </a:br>
            <a:r>
              <a:rPr lang="en-GB" sz="2400" dirty="0">
                <a:latin typeface="Arial Narrow" panose="020B0606020202030204" pitchFamily="34" charset="0"/>
              </a:rPr>
              <a:t>Most people see through feigned interest, and when they do, you’ll fail to build the rapport you desire.  Choose the right time to ask about their hobbies, family, interests, school, where they live, which sports team they support …etc.</a:t>
            </a:r>
            <a:br>
              <a:rPr lang="en-GB" sz="2400" dirty="0">
                <a:latin typeface="Arial Narrow" panose="020B0606020202030204" pitchFamily="34" charset="0"/>
              </a:rPr>
            </a:br>
            <a:endParaRPr lang="en-US" sz="2400" dirty="0">
              <a:latin typeface="Arial Narrow" panose="020B0606020202030204" pitchFamily="34" charset="0"/>
            </a:endParaRPr>
          </a:p>
        </p:txBody>
      </p:sp>
    </p:spTree>
    <p:extLst>
      <p:ext uri="{BB962C8B-B14F-4D97-AF65-F5344CB8AC3E}">
        <p14:creationId xmlns="" xmlns:p14="http://schemas.microsoft.com/office/powerpoint/2010/main" val="246813683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8578AC1B-9EE9-47B8-B00A-5685EB993D1D}"/>
              </a:ext>
            </a:extLst>
          </p:cNvPr>
          <p:cNvSpPr/>
          <p:nvPr/>
        </p:nvSpPr>
        <p:spPr>
          <a:xfrm>
            <a:off x="541020" y="999311"/>
            <a:ext cx="11109960" cy="5734903"/>
          </a:xfrm>
          <a:prstGeom prst="rect">
            <a:avLst/>
          </a:prstGeom>
        </p:spPr>
        <p:txBody>
          <a:bodyPr wrap="square">
            <a:spAutoFit/>
          </a:bodyPr>
          <a:lstStyle/>
          <a:p>
            <a:pPr>
              <a:spcAft>
                <a:spcPts val="750"/>
              </a:spcAft>
            </a:pPr>
            <a:r>
              <a:rPr lang="en-GB" sz="20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5</a:t>
            </a:r>
            <a:r>
              <a:rPr lang="en-GB" sz="24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 Listen Carefully</a:t>
            </a:r>
            <a:br>
              <a:rPr lang="en-GB" sz="2400" b="1"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4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Another strategy to develop rapport with families and guardians is to listen actively, to give them your total undivided attention. Avoid interruptions and distractions like emails, cell phones, knocks on the door, and ringing telephones. Make your customers feel as if they are at the centre of your universe. You not only need to listen to what your customers are saying, you need to listen actively. Active listening means paying attention, asking questions, restating the message to make sure you understand what the customers are saying, and looking and listening for the emotions behind the words.</a:t>
            </a:r>
            <a:endParaRPr lang="en-US" sz="2400" dirty="0">
              <a:latin typeface="Arial Narrow" panose="020B0606020202030204" pitchFamily="34" charset="0"/>
              <a:ea typeface="Times New Roman" panose="02020603050405020304" pitchFamily="18" charset="0"/>
            </a:endParaRPr>
          </a:p>
          <a:p>
            <a:pPr>
              <a:spcAft>
                <a:spcPts val="750"/>
              </a:spcAft>
            </a:pPr>
            <a:r>
              <a:rPr lang="en-GB" sz="24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Speak your customer’s Language: </a:t>
            </a:r>
            <a:br>
              <a:rPr lang="en-GB" sz="24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br>
            <a:r>
              <a:rPr lang="en-GB" sz="2400" dirty="0">
                <a:solidFill>
                  <a:srgbClr val="333333"/>
                </a:solidFill>
                <a:latin typeface="Arial Narrow" panose="020B0606020202030204" pitchFamily="34" charset="0"/>
                <a:ea typeface="Times New Roman" panose="02020603050405020304" pitchFamily="18" charset="0"/>
                <a:cs typeface="Helvetica" panose="020B0604020202020204" pitchFamily="34" charset="0"/>
              </a:rPr>
              <a:t>Don’t try to impress your customer by using a lot of Jargon and technical terms from your industry, you will only end up confusing your customer and making him/her feel uncomfortable or worse making them feel ignorant.  Assume your clients know very little about what you do. Use clear and simple language to express what you have to offer or explain. Don’t be afraid to ask questions if you don’t understand some area of their business. Use analogies to their business to relate what you’re offering to what they do every day and to their specific needs.</a:t>
            </a:r>
            <a:endParaRPr lang="en-US" sz="2400" dirty="0">
              <a:latin typeface="Arial Narrow" panose="020B0606020202030204" pitchFamily="34" charset="0"/>
              <a:ea typeface="Times New Roman" panose="02020603050405020304" pitchFamily="18" charset="0"/>
            </a:endParaRPr>
          </a:p>
        </p:txBody>
      </p:sp>
    </p:spTree>
    <p:extLst>
      <p:ext uri="{BB962C8B-B14F-4D97-AF65-F5344CB8AC3E}">
        <p14:creationId xmlns="" xmlns:p14="http://schemas.microsoft.com/office/powerpoint/2010/main" val="18868348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8578AC1B-9EE9-47B8-B00A-5685EB993D1D}"/>
              </a:ext>
            </a:extLst>
          </p:cNvPr>
          <p:cNvSpPr/>
          <p:nvPr/>
        </p:nvSpPr>
        <p:spPr>
          <a:xfrm>
            <a:off x="541020" y="404951"/>
            <a:ext cx="11109960" cy="6678751"/>
          </a:xfrm>
          <a:prstGeom prst="rect">
            <a:avLst/>
          </a:prstGeom>
        </p:spPr>
        <p:txBody>
          <a:bodyPr wrap="square">
            <a:spAutoFit/>
          </a:bodyPr>
          <a:lstStyle/>
          <a:p>
            <a:r>
              <a:rPr lang="en-GB" sz="2400" dirty="0">
                <a:solidFill>
                  <a:srgbClr val="333333"/>
                </a:solidFill>
                <a:latin typeface="Arial Narrow" panose="020B0606020202030204" pitchFamily="34" charset="0"/>
                <a:ea typeface="Calibri" panose="020F0502020204030204" pitchFamily="34" charset="0"/>
                <a:cs typeface="Helvetica" panose="020B0604020202020204" pitchFamily="34" charset="0"/>
              </a:rPr>
              <a:t>Don’t disagree immediately</a:t>
            </a:r>
            <a:br>
              <a:rPr lang="en-GB" sz="2400" dirty="0">
                <a:solidFill>
                  <a:srgbClr val="333333"/>
                </a:solidFill>
                <a:latin typeface="Arial Narrow" panose="020B0606020202030204" pitchFamily="34" charset="0"/>
                <a:ea typeface="Calibri" panose="020F0502020204030204" pitchFamily="34" charset="0"/>
                <a:cs typeface="Helvetica" panose="020B0604020202020204" pitchFamily="34" charset="0"/>
              </a:rPr>
            </a:br>
            <a:r>
              <a:rPr lang="en-GB" sz="2400" dirty="0">
                <a:solidFill>
                  <a:srgbClr val="333333"/>
                </a:solidFill>
                <a:latin typeface="Arial Narrow" panose="020B0606020202030204" pitchFamily="34" charset="0"/>
                <a:ea typeface="Calibri" panose="020F0502020204030204" pitchFamily="34" charset="0"/>
                <a:cs typeface="Helvetica" panose="020B0604020202020204" pitchFamily="34" charset="0"/>
              </a:rPr>
              <a:t>Another way for you to kill rapport is to immediately disagree with a customer or to appear argumentative. While agreeing with your customer can be a powerful tool for building rapport, disagreeing can be an equally powerful tool for destroying rapport. When customers say something you agree with, let them know you clearly and emphatically agree: “I couldn’t agree with you more.” When customers say something you may not agree with, don’t disagree immediately, no matter what you think. Focus instead on where you do agree, or try to see the customers’ point of view. Consider saying something like, “I agree with you that . . .” or “I can appreciate how </a:t>
            </a:r>
            <a:r>
              <a:rPr lang="en-GB" sz="2400" dirty="0">
                <a:latin typeface="Arial Narrow" panose="020B0606020202030204" pitchFamily="34" charset="0"/>
              </a:rPr>
              <a:t>you may feel” or “I never thought of it that way” or “That’s an interesting way to look at it.”</a:t>
            </a:r>
            <a:endParaRPr lang="en-US" sz="2400" dirty="0">
              <a:latin typeface="Arial Narrow" panose="020B0606020202030204" pitchFamily="34" charset="0"/>
            </a:endParaRPr>
          </a:p>
          <a:p>
            <a:r>
              <a:rPr lang="en-GB" sz="2400" dirty="0">
                <a:latin typeface="Arial Narrow" panose="020B0606020202030204" pitchFamily="34" charset="0"/>
              </a:rPr>
              <a:t>Choose your battles </a:t>
            </a:r>
            <a:br>
              <a:rPr lang="en-GB" sz="2400" dirty="0">
                <a:latin typeface="Arial Narrow" panose="020B0606020202030204" pitchFamily="34" charset="0"/>
              </a:rPr>
            </a:br>
            <a:r>
              <a:rPr lang="en-GB" sz="2400" dirty="0">
                <a:latin typeface="Arial Narrow" panose="020B0606020202030204" pitchFamily="34" charset="0"/>
              </a:rPr>
              <a:t>When you do disagree with a client, make sure that you oppose the point, not the person. And keeping in mind that any battle with a customer has one winner and that's the customer, he/she can always take their business somewhere else and then you lost.  You will not build lifetime rapport with customers by making them feel that they’re not intelligent or that they’ve made poor choices. You will build rapport by gently pointing out faulty thinking, sharing your expertise and offering creative solutions.</a:t>
            </a:r>
            <a:endParaRPr lang="en-US" sz="2400" dirty="0">
              <a:latin typeface="Arial Narrow" panose="020B0606020202030204" pitchFamily="34" charset="0"/>
            </a:endParaRPr>
          </a:p>
          <a:p>
            <a:endParaRPr lang="en-US" sz="2000" dirty="0">
              <a:latin typeface="Arial Narrow" panose="020B0606020202030204" pitchFamily="34" charset="0"/>
            </a:endParaRPr>
          </a:p>
        </p:txBody>
      </p:sp>
    </p:spTree>
    <p:extLst>
      <p:ext uri="{BB962C8B-B14F-4D97-AF65-F5344CB8AC3E}">
        <p14:creationId xmlns="" xmlns:p14="http://schemas.microsoft.com/office/powerpoint/2010/main" val="199741528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clivia\AppData\Local\Microsoft\Windows\Temporary Internet Files\Content.IE5\BYX5761M\Business_Feedback_Loop_PNG_version[1].png">
            <a:extLst>
              <a:ext uri="{FF2B5EF4-FFF2-40B4-BE49-F238E27FC236}">
                <a16:creationId xmlns="" xmlns:a16="http://schemas.microsoft.com/office/drawing/2014/main" id="{F2C532FE-198A-4350-A215-D329A06E562D}"/>
              </a:ext>
            </a:extLst>
          </p:cNvPr>
          <p:cNvPicPr/>
          <p:nvPr/>
        </p:nvPicPr>
        <p:blipFill>
          <a:blip r:embed="rId2" cstate="print"/>
          <a:srcRect/>
          <a:stretch>
            <a:fillRect/>
          </a:stretch>
        </p:blipFill>
        <p:spPr bwMode="auto">
          <a:xfrm>
            <a:off x="2994660" y="1005840"/>
            <a:ext cx="5189220" cy="4960620"/>
          </a:xfrm>
          <a:prstGeom prst="rect">
            <a:avLst/>
          </a:prstGeom>
          <a:noFill/>
          <a:ln w="9525">
            <a:noFill/>
            <a:miter lim="800000"/>
            <a:headEnd/>
            <a:tailEnd/>
          </a:ln>
        </p:spPr>
      </p:pic>
    </p:spTree>
    <p:extLst>
      <p:ext uri="{BB962C8B-B14F-4D97-AF65-F5344CB8AC3E}">
        <p14:creationId xmlns="" xmlns:p14="http://schemas.microsoft.com/office/powerpoint/2010/main" val="157884249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50000"/>
                  </a:schemeClr>
                </a:solidFill>
              </a:rPr>
              <a:t>CUSTOMER SERVICE SIGNATURE PAGE</a:t>
            </a:r>
          </a:p>
        </p:txBody>
      </p:sp>
      <p:sp>
        <p:nvSpPr>
          <p:cNvPr id="3" name="Content Placeholder 2"/>
          <p:cNvSpPr>
            <a:spLocks noGrp="1"/>
          </p:cNvSpPr>
          <p:nvPr>
            <p:ph idx="1"/>
          </p:nvPr>
        </p:nvSpPr>
        <p:spPr/>
        <p:txBody>
          <a:bodyPr/>
          <a:lstStyle/>
          <a:p>
            <a:pPr>
              <a:buClr>
                <a:srgbClr val="000000"/>
              </a:buClr>
              <a:buSzPct val="100000"/>
              <a:buFont typeface="Times New Roman" panose="02020603050405020304" pitchFamily="18" charset="0"/>
              <a:buNone/>
              <a:defRPr/>
            </a:pPr>
            <a:r>
              <a:rPr lang="en-US" dirty="0">
                <a:solidFill>
                  <a:schemeClr val="accent6">
                    <a:lumMod val="50000"/>
                  </a:schemeClr>
                </a:solidFill>
              </a:rPr>
              <a:t>I hereby acknowledge that I have received the Project C.A.R.E.S. Customer Service Training dated October 01, 2018 and I have read and understand the information contained in the Training Presentation represents customer service expectations to</a:t>
            </a:r>
            <a:r>
              <a:rPr lang="en-GB" dirty="0"/>
              <a:t> </a:t>
            </a:r>
            <a:r>
              <a:rPr lang="en-GB" dirty="0">
                <a:solidFill>
                  <a:schemeClr val="accent6">
                    <a:lumMod val="50000"/>
                  </a:schemeClr>
                </a:solidFill>
              </a:rPr>
              <a:t>all students, parents, teachers, other staff and stakeholders </a:t>
            </a:r>
            <a:endParaRPr lang="en-US" dirty="0">
              <a:solidFill>
                <a:schemeClr val="accent6">
                  <a:lumMod val="50000"/>
                </a:schemeClr>
              </a:solidFill>
            </a:endParaRPr>
          </a:p>
          <a:p>
            <a:pPr>
              <a:buClr>
                <a:srgbClr val="000000"/>
              </a:buClr>
              <a:buSzPct val="100000"/>
              <a:buFont typeface="Times New Roman" panose="02020603050405020304" pitchFamily="18" charset="0"/>
              <a:buNone/>
              <a:defRPr/>
            </a:pPr>
            <a:endParaRPr lang="en-US" dirty="0">
              <a:solidFill>
                <a:schemeClr val="accent6">
                  <a:lumMod val="50000"/>
                </a:schemeClr>
              </a:solidFill>
            </a:endParaRPr>
          </a:p>
          <a:p>
            <a:pPr>
              <a:buClr>
                <a:srgbClr val="000000"/>
              </a:buClr>
              <a:buSzPct val="100000"/>
              <a:buFont typeface="Times New Roman" panose="02020603050405020304" pitchFamily="18" charset="0"/>
              <a:buNone/>
              <a:defRPr/>
            </a:pPr>
            <a:r>
              <a:rPr lang="en-US" dirty="0">
                <a:solidFill>
                  <a:schemeClr val="accent6">
                    <a:lumMod val="50000"/>
                  </a:schemeClr>
                </a:solidFill>
              </a:rPr>
              <a:t>Print Name: __________________________</a:t>
            </a:r>
          </a:p>
          <a:p>
            <a:pPr>
              <a:buClr>
                <a:srgbClr val="000000"/>
              </a:buClr>
              <a:buSzPct val="100000"/>
              <a:buFont typeface="Times New Roman" panose="02020603050405020304" pitchFamily="18" charset="0"/>
              <a:buNone/>
              <a:defRPr/>
            </a:pPr>
            <a:r>
              <a:rPr lang="en-US" dirty="0">
                <a:solidFill>
                  <a:schemeClr val="accent6">
                    <a:lumMod val="50000"/>
                  </a:schemeClr>
                </a:solidFill>
              </a:rPr>
              <a:t>Signature: _________________________</a:t>
            </a:r>
          </a:p>
          <a:p>
            <a:pPr>
              <a:buClr>
                <a:srgbClr val="000000"/>
              </a:buClr>
              <a:buSzPct val="100000"/>
              <a:buFont typeface="Times New Roman" panose="02020603050405020304" pitchFamily="18" charset="0"/>
              <a:buNone/>
              <a:defRPr/>
            </a:pPr>
            <a:r>
              <a:rPr lang="en-US" dirty="0">
                <a:solidFill>
                  <a:schemeClr val="accent6">
                    <a:lumMod val="50000"/>
                  </a:schemeClr>
                </a:solidFill>
              </a:rPr>
              <a:t>Date : ____________________________</a:t>
            </a:r>
          </a:p>
        </p:txBody>
      </p:sp>
    </p:spTree>
    <p:extLst>
      <p:ext uri="{BB962C8B-B14F-4D97-AF65-F5344CB8AC3E}">
        <p14:creationId xmlns="" xmlns:p14="http://schemas.microsoft.com/office/powerpoint/2010/main" val="380951288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BA2EC18C-B46B-4495-A055-51D3722E4C05}"/>
              </a:ext>
            </a:extLst>
          </p:cNvPr>
          <p:cNvSpPr>
            <a:spLocks noGrp="1"/>
          </p:cNvSpPr>
          <p:nvPr>
            <p:ph type="title"/>
          </p:nvPr>
        </p:nvSpPr>
        <p:spPr>
          <a:xfrm>
            <a:off x="3603624" y="1405888"/>
            <a:ext cx="7529195" cy="1085851"/>
          </a:xfrm>
        </p:spPr>
        <p:txBody>
          <a:bodyPr>
            <a:normAutofit fontScale="90000"/>
          </a:bodyPr>
          <a:lstStyle/>
          <a:p>
            <a:r>
              <a:rPr lang="en-US" sz="4700" b="1" dirty="0"/>
              <a:t>What is Customer Service?</a:t>
            </a:r>
            <a:r>
              <a:rPr lang="en-US" dirty="0"/>
              <a:t/>
            </a:r>
            <a:br>
              <a:rPr lang="en-US" dirty="0"/>
            </a:br>
            <a:endParaRPr lang="en-US" dirty="0"/>
          </a:p>
        </p:txBody>
      </p:sp>
      <p:pic>
        <p:nvPicPr>
          <p:cNvPr id="6" name="Picture 5" descr="C:\Users\clivia\AppData\Local\Microsoft\Windows\Temporary Internet Files\Content.IE5\1GQ0PQQN\telemarketer_art[1].jpg">
            <a:extLst>
              <a:ext uri="{FF2B5EF4-FFF2-40B4-BE49-F238E27FC236}">
                <a16:creationId xmlns="" xmlns:a16="http://schemas.microsoft.com/office/drawing/2014/main" id="{C0AA817B-1704-4744-BD43-CB0FA834CEBE}"/>
              </a:ext>
            </a:extLst>
          </p:cNvPr>
          <p:cNvPicPr/>
          <p:nvPr/>
        </p:nvPicPr>
        <p:blipFill>
          <a:blip r:embed="rId3" cstate="print"/>
          <a:srcRect/>
          <a:stretch>
            <a:fillRect/>
          </a:stretch>
        </p:blipFill>
        <p:spPr bwMode="auto">
          <a:xfrm>
            <a:off x="205104" y="608010"/>
            <a:ext cx="2263775" cy="1847215"/>
          </a:xfrm>
          <a:prstGeom prst="rect">
            <a:avLst/>
          </a:prstGeom>
          <a:noFill/>
          <a:ln w="9525">
            <a:noFill/>
            <a:miter lim="800000"/>
            <a:headEnd/>
            <a:tailEnd/>
          </a:ln>
        </p:spPr>
      </p:pic>
      <p:sp>
        <p:nvSpPr>
          <p:cNvPr id="7" name="Rectangle 6">
            <a:extLst>
              <a:ext uri="{FF2B5EF4-FFF2-40B4-BE49-F238E27FC236}">
                <a16:creationId xmlns="" xmlns:a16="http://schemas.microsoft.com/office/drawing/2014/main" id="{F524B175-C69B-4AAE-B915-49AF30F178BB}"/>
              </a:ext>
            </a:extLst>
          </p:cNvPr>
          <p:cNvSpPr/>
          <p:nvPr/>
        </p:nvSpPr>
        <p:spPr>
          <a:xfrm>
            <a:off x="205104" y="2455225"/>
            <a:ext cx="11568430" cy="4880567"/>
          </a:xfrm>
          <a:prstGeom prst="rect">
            <a:avLst/>
          </a:prstGeom>
        </p:spPr>
        <p:txBody>
          <a:bodyPr wrap="square">
            <a:spAutoFit/>
          </a:bodyPr>
          <a:lstStyle/>
          <a:p>
            <a:pPr marL="342900" marR="0" lvl="0" indent="-342900">
              <a:lnSpc>
                <a:spcPct val="115000"/>
              </a:lnSpc>
              <a:spcBef>
                <a:spcPts val="0"/>
              </a:spcBef>
              <a:spcAft>
                <a:spcPts val="1000"/>
              </a:spcAft>
              <a:buFont typeface="+mj-lt"/>
              <a:buAutoNum type="arabicPeriod"/>
            </a:pPr>
            <a:r>
              <a:rPr lang="en-US" sz="2300" dirty="0">
                <a:solidFill>
                  <a:srgbClr val="26282A"/>
                </a:solidFill>
                <a:latin typeface="Arial Narrow" panose="020B0606020202030204" pitchFamily="34" charset="0"/>
                <a:ea typeface="Calibri" panose="020F0502020204030204" pitchFamily="34" charset="0"/>
                <a:cs typeface="Times New Roman" panose="02020603050405020304" pitchFamily="18" charset="0"/>
              </a:rPr>
              <a:t>Customer service is the provision of labor and other resources, for the purpose of increasing the value that buyers receive from their purchases and from the processes leading up to the purchase. </a:t>
            </a:r>
            <a:br>
              <a:rPr lang="en-US" sz="2300" dirty="0">
                <a:solidFill>
                  <a:srgbClr val="26282A"/>
                </a:solidFill>
                <a:latin typeface="Arial Narrow" panose="020B0606020202030204" pitchFamily="34" charset="0"/>
                <a:ea typeface="Calibri" panose="020F0502020204030204" pitchFamily="34" charset="0"/>
                <a:cs typeface="Times New Roman" panose="02020603050405020304" pitchFamily="18" charset="0"/>
              </a:rPr>
            </a:br>
            <a:endParaRPr lang="en-US" sz="2300" dirty="0">
              <a:latin typeface="Arial Narrow" panose="020B0606020202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pPr>
            <a:r>
              <a:rPr lang="en-US" sz="2300" dirty="0">
                <a:solidFill>
                  <a:srgbClr val="26282A"/>
                </a:solidFill>
                <a:latin typeface="Arial Narrow" panose="020B0606020202030204" pitchFamily="34" charset="0"/>
                <a:ea typeface="Calibri" panose="020F0502020204030204" pitchFamily="34" charset="0"/>
                <a:cs typeface="Times New Roman" panose="02020603050405020304" pitchFamily="18" charset="0"/>
              </a:rPr>
              <a:t>Customer service is changing the mindset of the customer by building rapport &amp; making the customer feel happy about interacting with the agency resulting into a positive attitude of the customer towards the agency in future as well. </a:t>
            </a:r>
            <a:br>
              <a:rPr lang="en-US" sz="2300" dirty="0">
                <a:solidFill>
                  <a:srgbClr val="26282A"/>
                </a:solidFill>
                <a:latin typeface="Arial Narrow" panose="020B0606020202030204" pitchFamily="34" charset="0"/>
                <a:ea typeface="Calibri" panose="020F0502020204030204" pitchFamily="34" charset="0"/>
                <a:cs typeface="Times New Roman" panose="02020603050405020304" pitchFamily="18" charset="0"/>
              </a:rPr>
            </a:br>
            <a:endParaRPr lang="en-US" sz="2300" dirty="0">
              <a:latin typeface="Arial Narrow" panose="020B0606020202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pPr>
            <a:r>
              <a:rPr lang="en-US" sz="2300" dirty="0">
                <a:solidFill>
                  <a:srgbClr val="26282A"/>
                </a:solidFill>
                <a:latin typeface="Arial Narrow" panose="020B0606020202030204" pitchFamily="34" charset="0"/>
                <a:ea typeface="Calibri" panose="020F0502020204030204" pitchFamily="34" charset="0"/>
                <a:cs typeface="Times New Roman" panose="02020603050405020304" pitchFamily="18" charset="0"/>
              </a:rPr>
              <a:t>Customer service is helping the customer get what he/she wants, going the extra mile to solve his query in a caring &amp; efficient manner to achieve higher customer retention. Good communication skills, etiquette &amp; mannerisms are required for good customer service.</a:t>
            </a:r>
            <a:endParaRPr lang="en-US" sz="2300" dirty="0">
              <a:latin typeface="Arial Narrow" panose="020B0606020202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1000"/>
              </a:spcAft>
            </a:pPr>
            <a:r>
              <a:rPr lang="en-US" sz="2000" dirty="0">
                <a:solidFill>
                  <a:srgbClr val="26282A"/>
                </a:solidFill>
                <a:latin typeface="Calibri" panose="020F0502020204030204" pitchFamily="34"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270498312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BA2EC18C-B46B-4495-A055-51D3722E4C05}"/>
              </a:ext>
            </a:extLst>
          </p:cNvPr>
          <p:cNvSpPr>
            <a:spLocks noGrp="1"/>
          </p:cNvSpPr>
          <p:nvPr>
            <p:ph type="title"/>
          </p:nvPr>
        </p:nvSpPr>
        <p:spPr>
          <a:xfrm>
            <a:off x="3603624" y="1405888"/>
            <a:ext cx="7529195" cy="1085851"/>
          </a:xfrm>
        </p:spPr>
        <p:txBody>
          <a:bodyPr>
            <a:normAutofit fontScale="90000"/>
          </a:bodyPr>
          <a:lstStyle/>
          <a:p>
            <a:r>
              <a:rPr lang="en-US" sz="4700" b="1" dirty="0">
                <a:solidFill>
                  <a:schemeClr val="accent6">
                    <a:lumMod val="50000"/>
                  </a:schemeClr>
                </a:solidFill>
              </a:rPr>
              <a:t>What is Customer Service?</a:t>
            </a:r>
            <a:r>
              <a:rPr lang="en-US" dirty="0"/>
              <a:t/>
            </a:r>
            <a:br>
              <a:rPr lang="en-US" dirty="0"/>
            </a:br>
            <a:endParaRPr lang="en-US" dirty="0"/>
          </a:p>
        </p:txBody>
      </p:sp>
      <p:pic>
        <p:nvPicPr>
          <p:cNvPr id="6" name="Picture 5" descr="C:\Users\clivia\AppData\Local\Microsoft\Windows\Temporary Internet Files\Content.IE5\1GQ0PQQN\telemarketer_art[1].jpg">
            <a:extLst>
              <a:ext uri="{FF2B5EF4-FFF2-40B4-BE49-F238E27FC236}">
                <a16:creationId xmlns="" xmlns:a16="http://schemas.microsoft.com/office/drawing/2014/main" id="{C0AA817B-1704-4744-BD43-CB0FA834CEBE}"/>
              </a:ext>
            </a:extLst>
          </p:cNvPr>
          <p:cNvPicPr/>
          <p:nvPr/>
        </p:nvPicPr>
        <p:blipFill>
          <a:blip r:embed="rId3" cstate="print"/>
          <a:srcRect/>
          <a:stretch>
            <a:fillRect/>
          </a:stretch>
        </p:blipFill>
        <p:spPr bwMode="auto">
          <a:xfrm>
            <a:off x="418465" y="1190942"/>
            <a:ext cx="2263775" cy="1847215"/>
          </a:xfrm>
          <a:prstGeom prst="rect">
            <a:avLst/>
          </a:prstGeom>
          <a:noFill/>
          <a:ln w="9525">
            <a:noFill/>
            <a:miter lim="800000"/>
            <a:headEnd/>
            <a:tailEnd/>
          </a:ln>
        </p:spPr>
      </p:pic>
      <p:sp>
        <p:nvSpPr>
          <p:cNvPr id="9" name="Rectangle 8">
            <a:extLst>
              <a:ext uri="{FF2B5EF4-FFF2-40B4-BE49-F238E27FC236}">
                <a16:creationId xmlns="" xmlns:a16="http://schemas.microsoft.com/office/drawing/2014/main" id="{FB7BC858-CAD6-4982-B165-3DF19F4638EB}"/>
              </a:ext>
            </a:extLst>
          </p:cNvPr>
          <p:cNvSpPr/>
          <p:nvPr/>
        </p:nvSpPr>
        <p:spPr>
          <a:xfrm>
            <a:off x="2011680" y="3105835"/>
            <a:ext cx="9464040" cy="3170099"/>
          </a:xfrm>
          <a:prstGeom prst="rect">
            <a:avLst/>
          </a:prstGeom>
        </p:spPr>
        <p:txBody>
          <a:bodyPr wrap="square">
            <a:spAutoFit/>
          </a:bodyPr>
          <a:lstStyle/>
          <a:p>
            <a:r>
              <a:rPr lang="en-US" dirty="0">
                <a:solidFill>
                  <a:srgbClr val="26282A"/>
                </a:solidFill>
                <a:latin typeface="Arial" panose="020B0604020202020204" pitchFamily="34" charset="0"/>
                <a:ea typeface="Calibri" panose="020F0502020204030204" pitchFamily="34" charset="0"/>
                <a:cs typeface="Arial" panose="020B0604020202020204" pitchFamily="34" charset="0"/>
              </a:rPr>
              <a:t>4</a:t>
            </a:r>
            <a:r>
              <a:rPr lang="en-US" sz="2500" dirty="0">
                <a:solidFill>
                  <a:srgbClr val="26282A"/>
                </a:solidFill>
                <a:latin typeface="Arial Narrow" panose="020B0606020202030204" pitchFamily="34" charset="0"/>
                <a:ea typeface="Calibri" panose="020F0502020204030204" pitchFamily="34" charset="0"/>
                <a:cs typeface="Arial" panose="020B0604020202020204" pitchFamily="34" charset="0"/>
              </a:rPr>
              <a:t>. Customer service is assistance that a company provides to the people who buy or use its products or services</a:t>
            </a:r>
          </a:p>
          <a:p>
            <a:endParaRPr lang="en-US" sz="2500" dirty="0">
              <a:solidFill>
                <a:srgbClr val="26282A"/>
              </a:solidFill>
              <a:latin typeface="Arial Narrow" panose="020B0606020202030204" pitchFamily="34" charset="0"/>
              <a:cs typeface="Arial" panose="020B0604020202020204" pitchFamily="34" charset="0"/>
            </a:endParaRPr>
          </a:p>
          <a:p>
            <a:r>
              <a:rPr lang="en-US" sz="2500" dirty="0">
                <a:solidFill>
                  <a:srgbClr val="26282A"/>
                </a:solidFill>
                <a:latin typeface="Arial Narrow" panose="020B0606020202030204" pitchFamily="34" charset="0"/>
                <a:cs typeface="Arial" panose="020B0604020202020204" pitchFamily="34" charset="0"/>
              </a:rPr>
              <a:t>5. </a:t>
            </a:r>
            <a:r>
              <a:rPr lang="en-US" sz="2500" dirty="0">
                <a:latin typeface="Arial Narrow" panose="020B0606020202030204" pitchFamily="34" charset="0"/>
              </a:rPr>
              <a:t>Customer service is meeting the needs and desires of any customer</a:t>
            </a:r>
          </a:p>
          <a:p>
            <a:endParaRPr lang="en-US" sz="2500" dirty="0">
              <a:latin typeface="Arial Narrow" panose="020B0606020202030204" pitchFamily="34" charset="0"/>
              <a:cs typeface="Arial" panose="020B0604020202020204" pitchFamily="34" charset="0"/>
            </a:endParaRPr>
          </a:p>
          <a:p>
            <a:r>
              <a:rPr lang="en-US" sz="2500" dirty="0">
                <a:latin typeface="Arial Narrow" panose="020B0606020202030204" pitchFamily="34" charset="0"/>
                <a:cs typeface="Arial" panose="020B0604020202020204" pitchFamily="34" charset="0"/>
              </a:rPr>
              <a:t>6. </a:t>
            </a:r>
            <a:r>
              <a:rPr lang="en-US" sz="2500" dirty="0">
                <a:latin typeface="Arial Narrow" panose="020B0606020202030204" pitchFamily="34" charset="0"/>
              </a:rPr>
              <a:t>Customer service is the act of taking care of the customer's needs by providing and delivering professional, helpful, high quality service and assistance before, during, and after the customer's requirements are met</a:t>
            </a:r>
            <a:endParaRPr lang="en-US" sz="2500" dirty="0">
              <a:latin typeface="Arial Narrow" panose="020B0606020202030204" pitchFamily="34" charset="0"/>
              <a:cs typeface="Arial" panose="020B0604020202020204" pitchFamily="34" charset="0"/>
            </a:endParaRPr>
          </a:p>
        </p:txBody>
      </p:sp>
    </p:spTree>
    <p:extLst>
      <p:ext uri="{BB962C8B-B14F-4D97-AF65-F5344CB8AC3E}">
        <p14:creationId xmlns="" xmlns:p14="http://schemas.microsoft.com/office/powerpoint/2010/main" val="220615820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53421"/>
            <a:ext cx="9282112" cy="1066800"/>
          </a:xfrm>
        </p:spPr>
        <p:txBody>
          <a:bodyPr>
            <a:normAutofit/>
          </a:bodyPr>
          <a:lstStyle/>
          <a:p>
            <a:r>
              <a:rPr lang="en-US" sz="2600" dirty="0">
                <a:latin typeface="Arial Narrow" panose="020B0606020202030204" pitchFamily="34" charset="0"/>
              </a:rPr>
              <a:t>Reputable companies use customer service to help set them apart from their competition, especially if product and pricing are not so unique</a:t>
            </a:r>
          </a:p>
        </p:txBody>
      </p:sp>
      <p:pic>
        <p:nvPicPr>
          <p:cNvPr id="4" name="Picture 3" descr="C:\Users\clivia\AppData\Local\Microsoft\Windows\Temporary Internet Files\Content.IE5\HRY5T2ZH\QualitySticker[1].jpg">
            <a:extLst>
              <a:ext uri="{FF2B5EF4-FFF2-40B4-BE49-F238E27FC236}">
                <a16:creationId xmlns="" xmlns:a16="http://schemas.microsoft.com/office/drawing/2014/main" id="{96D23ED9-254F-4434-9863-F4DABBCBD7C7}"/>
              </a:ext>
            </a:extLst>
          </p:cNvPr>
          <p:cNvPicPr/>
          <p:nvPr/>
        </p:nvPicPr>
        <p:blipFill>
          <a:blip r:embed="rId3" cstate="print"/>
          <a:srcRect/>
          <a:stretch>
            <a:fillRect/>
          </a:stretch>
        </p:blipFill>
        <p:spPr bwMode="auto">
          <a:xfrm>
            <a:off x="9891712" y="305403"/>
            <a:ext cx="1690688" cy="1944021"/>
          </a:xfrm>
          <a:prstGeom prst="rect">
            <a:avLst/>
          </a:prstGeom>
          <a:noFill/>
          <a:ln w="9525">
            <a:noFill/>
            <a:miter lim="800000"/>
            <a:headEnd/>
            <a:tailEnd/>
          </a:ln>
        </p:spPr>
      </p:pic>
      <p:sp>
        <p:nvSpPr>
          <p:cNvPr id="6" name="Content Placeholder 5">
            <a:extLst>
              <a:ext uri="{FF2B5EF4-FFF2-40B4-BE49-F238E27FC236}">
                <a16:creationId xmlns="" xmlns:a16="http://schemas.microsoft.com/office/drawing/2014/main" id="{62D67014-E762-4CC1-8FE6-05850262868B}"/>
              </a:ext>
            </a:extLst>
          </p:cNvPr>
          <p:cNvSpPr>
            <a:spLocks noGrp="1"/>
          </p:cNvSpPr>
          <p:nvPr>
            <p:ph idx="1"/>
          </p:nvPr>
        </p:nvSpPr>
        <p:spPr/>
        <p:txBody>
          <a:bodyPr>
            <a:normAutofit fontScale="92500" lnSpcReduction="10000"/>
          </a:bodyPr>
          <a:lstStyle/>
          <a:p>
            <a:r>
              <a:rPr lang="en-GB" dirty="0">
                <a:latin typeface="Arial Narrow" panose="020B0606020202030204" pitchFamily="34" charset="0"/>
              </a:rPr>
              <a:t>Project C.A.R.E.S. mission is Delivering world class customer service that exceeds our customers’ expectations. This means having the capacity to provide a positive memorable, unforgettable experience to every individual we come in contact with (parent/legal guardians, students, teachers, vendors, community partners, staff, contractors, and stakeholders involved with our agency). </a:t>
            </a:r>
            <a:r>
              <a:rPr lang="en-US" dirty="0">
                <a:latin typeface="Arial Narrow" panose="020B0606020202030204" pitchFamily="34" charset="0"/>
              </a:rPr>
              <a:t>It is our constant endeavor to maintain and enhance the trust of our customers, promote goodwill in our working environment and ensure transparency in all our business transactions. </a:t>
            </a:r>
          </a:p>
          <a:p>
            <a:r>
              <a:rPr lang="en-GB" dirty="0">
                <a:latin typeface="Arial Narrow" panose="020B0606020202030204" pitchFamily="34" charset="0"/>
              </a:rPr>
              <a:t>Keep in mind It's a known fact that it costs several times more to attract a new customer than it is to keep an existing one. So it's much wiser for us to maintain focus on customers that we already have and to build long-term positive relations than it will be to attract new ones</a:t>
            </a:r>
            <a:endParaRPr lang="en-US" dirty="0">
              <a:latin typeface="Arial Narrow" panose="020B0606020202030204" pitchFamily="34" charset="0"/>
            </a:endParaRPr>
          </a:p>
        </p:txBody>
      </p:sp>
    </p:spTree>
    <p:extLst>
      <p:ext uri="{BB962C8B-B14F-4D97-AF65-F5344CB8AC3E}">
        <p14:creationId xmlns="" xmlns:p14="http://schemas.microsoft.com/office/powerpoint/2010/main" val="99786015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BA2EC18C-B46B-4495-A055-51D3722E4C05}"/>
              </a:ext>
            </a:extLst>
          </p:cNvPr>
          <p:cNvSpPr>
            <a:spLocks noGrp="1"/>
          </p:cNvSpPr>
          <p:nvPr>
            <p:ph type="title"/>
          </p:nvPr>
        </p:nvSpPr>
        <p:spPr>
          <a:xfrm>
            <a:off x="205104" y="742949"/>
            <a:ext cx="7254876" cy="788672"/>
          </a:xfrm>
        </p:spPr>
        <p:txBody>
          <a:bodyPr>
            <a:normAutofit fontScale="90000"/>
          </a:bodyPr>
          <a:lstStyle/>
          <a:p>
            <a:r>
              <a:rPr lang="en-US" sz="4400" b="1" dirty="0">
                <a:latin typeface="Arial" panose="020B0604020202020204" pitchFamily="34" charset="0"/>
                <a:cs typeface="Arial" panose="020B0604020202020204" pitchFamily="34" charset="0"/>
              </a:rPr>
              <a:t>Who is the Customer:</a:t>
            </a:r>
            <a:r>
              <a:rPr lang="en-US" dirty="0"/>
              <a:t/>
            </a:r>
            <a:br>
              <a:rPr lang="en-US" dirty="0"/>
            </a:br>
            <a:endParaRPr lang="en-US" dirty="0"/>
          </a:p>
        </p:txBody>
      </p:sp>
      <p:sp>
        <p:nvSpPr>
          <p:cNvPr id="2" name="Rectangle 1">
            <a:extLst>
              <a:ext uri="{FF2B5EF4-FFF2-40B4-BE49-F238E27FC236}">
                <a16:creationId xmlns="" xmlns:a16="http://schemas.microsoft.com/office/drawing/2014/main" id="{E16E7011-CAF7-4EA7-8F32-237BF9DE1005}"/>
              </a:ext>
            </a:extLst>
          </p:cNvPr>
          <p:cNvSpPr/>
          <p:nvPr/>
        </p:nvSpPr>
        <p:spPr>
          <a:xfrm>
            <a:off x="242886" y="1531621"/>
            <a:ext cx="11438574" cy="4731295"/>
          </a:xfrm>
          <a:prstGeom prst="rect">
            <a:avLst/>
          </a:prstGeom>
        </p:spPr>
        <p:txBody>
          <a:bodyPr wrap="square">
            <a:spAutoFit/>
          </a:bodyPr>
          <a:lstStyle/>
          <a:p>
            <a:pPr marL="342900" marR="0" lvl="0" indent="-342900">
              <a:lnSpc>
                <a:spcPct val="107000"/>
              </a:lnSpc>
              <a:spcBef>
                <a:spcPts val="0"/>
              </a:spcBef>
              <a:spcAft>
                <a:spcPts val="600"/>
              </a:spcAft>
              <a:buFont typeface="+mj-lt"/>
              <a:buAutoNum type="arabicPeriod"/>
            </a:pPr>
            <a:r>
              <a:rPr lang="en-US" sz="3000" dirty="0">
                <a:solidFill>
                  <a:srgbClr val="525252"/>
                </a:solidFill>
                <a:latin typeface="Arial Narrow" panose="020B0606020202030204" pitchFamily="34" charset="0"/>
                <a:ea typeface="Calibri" panose="020F0502020204030204" pitchFamily="34" charset="0"/>
                <a:cs typeface="Arial" panose="020B0604020202020204" pitchFamily="34" charset="0"/>
              </a:rPr>
              <a:t>Customer (sometimes known as a client, buyer, or purchaser) is the recipient of a good, service, product or an idea</a:t>
            </a:r>
          </a:p>
          <a:p>
            <a:pPr marL="342900" marR="0" lvl="0" indent="-342900">
              <a:lnSpc>
                <a:spcPct val="107000"/>
              </a:lnSpc>
              <a:spcBef>
                <a:spcPts val="0"/>
              </a:spcBef>
              <a:spcAft>
                <a:spcPts val="600"/>
              </a:spcAft>
              <a:buFont typeface="+mj-lt"/>
              <a:buAutoNum type="arabicPeriod"/>
            </a:pPr>
            <a:r>
              <a:rPr lang="en-US" sz="3000" dirty="0">
                <a:latin typeface="Arial Narrow" panose="020B0606020202030204" pitchFamily="34" charset="0"/>
                <a:ea typeface="Calibri" panose="020F0502020204030204" pitchFamily="34" charset="0"/>
                <a:cs typeface="Arial" panose="020B0604020202020204" pitchFamily="34" charset="0"/>
              </a:rPr>
              <a:t>General: A party/</a:t>
            </a:r>
            <a:r>
              <a:rPr lang="en-US" sz="3000" dirty="0">
                <a:latin typeface="Arial Narrow" panose="020B0606020202030204" pitchFamily="34" charset="0"/>
                <a:ea typeface="Calibri" panose="020F0502020204030204" pitchFamily="34" charset="0"/>
                <a:cs typeface="Times New Roman" panose="02020603050405020304" pitchFamily="18" charset="0"/>
              </a:rPr>
              <a:t>individual</a:t>
            </a:r>
            <a:r>
              <a:rPr lang="en-US" sz="3000" dirty="0">
                <a:latin typeface="Arial Narrow" panose="020B0606020202030204" pitchFamily="34" charset="0"/>
                <a:ea typeface="Calibri" panose="020F0502020204030204" pitchFamily="34" charset="0"/>
                <a:cs typeface="Arial" panose="020B0604020202020204" pitchFamily="34" charset="0"/>
              </a:rPr>
              <a:t> that receives or consumes products (goods or services) and has the ability to choose between different products and suppliers. </a:t>
            </a:r>
          </a:p>
          <a:p>
            <a:pPr marL="342900" marR="0" lvl="0" indent="-342900">
              <a:lnSpc>
                <a:spcPct val="107000"/>
              </a:lnSpc>
              <a:spcBef>
                <a:spcPts val="0"/>
              </a:spcBef>
              <a:spcAft>
                <a:spcPts val="600"/>
              </a:spcAft>
              <a:buFont typeface="+mj-lt"/>
              <a:buAutoNum type="arabicPeriod"/>
            </a:pPr>
            <a:r>
              <a:rPr lang="en-US" sz="3000" dirty="0">
                <a:latin typeface="Arial Narrow" panose="020B0606020202030204" pitchFamily="34" charset="0"/>
              </a:rPr>
              <a:t>A customer is anyone who receives a product – either a good or a service – from an organization. </a:t>
            </a:r>
          </a:p>
          <a:p>
            <a:pPr marL="342900" marR="0" lvl="0" indent="-342900">
              <a:lnSpc>
                <a:spcPct val="107000"/>
              </a:lnSpc>
              <a:spcBef>
                <a:spcPts val="0"/>
              </a:spcBef>
              <a:spcAft>
                <a:spcPts val="600"/>
              </a:spcAft>
              <a:buFont typeface="+mj-lt"/>
              <a:buAutoNum type="arabicPeriod"/>
            </a:pPr>
            <a:r>
              <a:rPr lang="en-US" sz="3000" dirty="0">
                <a:latin typeface="Arial Narrow" panose="020B0606020202030204" pitchFamily="34" charset="0"/>
              </a:rPr>
              <a:t>A customer/buyer’s primary responsibility is obtaining the highest quality goods at the lowest cost. This usually requires research.</a:t>
            </a:r>
          </a:p>
        </p:txBody>
      </p:sp>
    </p:spTree>
    <p:extLst>
      <p:ext uri="{BB962C8B-B14F-4D97-AF65-F5344CB8AC3E}">
        <p14:creationId xmlns="" xmlns:p14="http://schemas.microsoft.com/office/powerpoint/2010/main" val="135900287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14D0F83D-B56B-48C7-9362-557B69028616}"/>
              </a:ext>
            </a:extLst>
          </p:cNvPr>
          <p:cNvSpPr>
            <a:spLocks noGrp="1"/>
          </p:cNvSpPr>
          <p:nvPr>
            <p:ph type="title"/>
          </p:nvPr>
        </p:nvSpPr>
        <p:spPr>
          <a:xfrm>
            <a:off x="2240280" y="1143000"/>
            <a:ext cx="9342120" cy="1066800"/>
          </a:xfrm>
        </p:spPr>
        <p:txBody>
          <a:bodyPr>
            <a:normAutofit fontScale="90000"/>
          </a:bodyPr>
          <a:lstStyle/>
          <a:p>
            <a:r>
              <a:rPr lang="en-GB" dirty="0"/>
              <a:t>The Customer is the </a:t>
            </a:r>
            <a:r>
              <a:rPr lang="en-GB" b="1" i="1" dirty="0"/>
              <a:t>RATER</a:t>
            </a:r>
            <a:r>
              <a:rPr lang="en-GB" dirty="0"/>
              <a:t> of our service delivery.</a:t>
            </a:r>
            <a:endParaRPr lang="en-US" dirty="0"/>
          </a:p>
        </p:txBody>
      </p:sp>
      <p:sp>
        <p:nvSpPr>
          <p:cNvPr id="7" name="Content Placeholder 6">
            <a:extLst>
              <a:ext uri="{FF2B5EF4-FFF2-40B4-BE49-F238E27FC236}">
                <a16:creationId xmlns="" xmlns:a16="http://schemas.microsoft.com/office/drawing/2014/main" id="{6F51509A-AD75-4511-906A-093D6AC7D98D}"/>
              </a:ext>
            </a:extLst>
          </p:cNvPr>
          <p:cNvSpPr>
            <a:spLocks noGrp="1"/>
          </p:cNvSpPr>
          <p:nvPr>
            <p:ph idx="1"/>
          </p:nvPr>
        </p:nvSpPr>
        <p:spPr>
          <a:xfrm>
            <a:off x="609600" y="2811780"/>
            <a:ext cx="10972800" cy="3762755"/>
          </a:xfrm>
        </p:spPr>
        <p:txBody>
          <a:bodyPr>
            <a:normAutofit/>
          </a:bodyPr>
          <a:lstStyle/>
          <a:p>
            <a:pPr marL="109728" indent="0">
              <a:buNone/>
            </a:pPr>
            <a:r>
              <a:rPr lang="en-GB" sz="3000" i="1" dirty="0">
                <a:latin typeface="Arial Narrow" panose="020B0606020202030204" pitchFamily="34" charset="0"/>
              </a:rPr>
              <a:t>Below is a listing of the criteria that </a:t>
            </a:r>
            <a:r>
              <a:rPr lang="en-US" sz="3000" i="1" dirty="0">
                <a:latin typeface="Arial Narrow" panose="020B0606020202030204" pitchFamily="34" charset="0"/>
              </a:rPr>
              <a:t>Project C.A.R.E.S.</a:t>
            </a:r>
            <a:r>
              <a:rPr lang="en-GB" sz="3000" i="1" dirty="0">
                <a:latin typeface="Arial Narrow" panose="020B0606020202030204" pitchFamily="34" charset="0"/>
              </a:rPr>
              <a:t> Customers use to evaluate their service experience with our agency:</a:t>
            </a:r>
          </a:p>
          <a:p>
            <a:pPr marL="109728" indent="0">
              <a:buNone/>
            </a:pPr>
            <a:endParaRPr lang="en-GB" sz="3000" i="1" dirty="0">
              <a:latin typeface="Arial Narrow" panose="020B0606020202030204" pitchFamily="34" charset="0"/>
            </a:endParaRPr>
          </a:p>
          <a:p>
            <a:r>
              <a:rPr lang="en-GB" sz="3000" dirty="0">
                <a:latin typeface="Arial Narrow" panose="020B0606020202030204" pitchFamily="34" charset="0"/>
              </a:rPr>
              <a:t>Reliability: Provide a consistent level of service that meets or exceeds expectation.</a:t>
            </a:r>
            <a:r>
              <a:rPr lang="en-GB" sz="3000" b="1" dirty="0">
                <a:latin typeface="Arial Narrow" panose="020B0606020202030204" pitchFamily="34" charset="0"/>
              </a:rPr>
              <a:t> </a:t>
            </a:r>
            <a:endParaRPr lang="en-US" sz="3000" dirty="0">
              <a:latin typeface="Arial Narrow" panose="020B0606020202030204" pitchFamily="34" charset="0"/>
            </a:endParaRPr>
          </a:p>
          <a:p>
            <a:pPr lvl="0"/>
            <a:r>
              <a:rPr lang="en-GB" sz="3000" dirty="0">
                <a:latin typeface="Arial Narrow" panose="020B0606020202030204" pitchFamily="34" charset="0"/>
              </a:rPr>
              <a:t>Assurance: Trust our business to convey honesty and competency in all areas delivering educational services. </a:t>
            </a:r>
            <a:endParaRPr lang="en-US" sz="3000" dirty="0">
              <a:latin typeface="Arial Narrow" panose="020B0606020202030204" pitchFamily="34" charset="0"/>
            </a:endParaRPr>
          </a:p>
          <a:p>
            <a:endParaRPr lang="en-US" dirty="0">
              <a:latin typeface="Arial Narrow" panose="020B0606020202030204" pitchFamily="34" charset="0"/>
            </a:endParaRPr>
          </a:p>
        </p:txBody>
      </p:sp>
      <p:pic>
        <p:nvPicPr>
          <p:cNvPr id="8" name="Picture 7" descr="C:\Users\clivia\AppData\Local\Microsoft\Windows\Temporary Internet Files\Content.IE5\3UOWO3YX\2013%EB%85%84_%EC%97%B0%EB%A7%90%EC%A0%95%EC%82%B0_%EB%B3%80%EA%B2%BD%EC%82%AC%ED%95%AD3[1].jpg">
            <a:extLst>
              <a:ext uri="{FF2B5EF4-FFF2-40B4-BE49-F238E27FC236}">
                <a16:creationId xmlns="" xmlns:a16="http://schemas.microsoft.com/office/drawing/2014/main" id="{AF5A8C75-6559-4383-B5B6-2C5125859995}"/>
              </a:ext>
            </a:extLst>
          </p:cNvPr>
          <p:cNvPicPr/>
          <p:nvPr/>
        </p:nvPicPr>
        <p:blipFill>
          <a:blip r:embed="rId3" cstate="print"/>
          <a:srcRect/>
          <a:stretch>
            <a:fillRect/>
          </a:stretch>
        </p:blipFill>
        <p:spPr bwMode="auto">
          <a:xfrm>
            <a:off x="609600" y="752729"/>
            <a:ext cx="1630680" cy="1496695"/>
          </a:xfrm>
          <a:prstGeom prst="rect">
            <a:avLst/>
          </a:prstGeom>
          <a:noFill/>
          <a:ln w="9525">
            <a:noFill/>
            <a:miter lim="800000"/>
            <a:headEnd/>
            <a:tailEnd/>
          </a:ln>
        </p:spPr>
      </p:pic>
    </p:spTree>
    <p:extLst>
      <p:ext uri="{BB962C8B-B14F-4D97-AF65-F5344CB8AC3E}">
        <p14:creationId xmlns="" xmlns:p14="http://schemas.microsoft.com/office/powerpoint/2010/main" val="38488807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14D0F83D-B56B-48C7-9362-557B69028616}"/>
              </a:ext>
            </a:extLst>
          </p:cNvPr>
          <p:cNvSpPr>
            <a:spLocks noGrp="1"/>
          </p:cNvSpPr>
          <p:nvPr>
            <p:ph type="title"/>
          </p:nvPr>
        </p:nvSpPr>
        <p:spPr>
          <a:xfrm>
            <a:off x="2240280" y="1143000"/>
            <a:ext cx="9342120" cy="1066800"/>
          </a:xfrm>
        </p:spPr>
        <p:txBody>
          <a:bodyPr>
            <a:normAutofit fontScale="90000"/>
          </a:bodyPr>
          <a:lstStyle/>
          <a:p>
            <a:r>
              <a:rPr lang="en-GB" dirty="0"/>
              <a:t>The Customer is the </a:t>
            </a:r>
            <a:r>
              <a:rPr lang="en-GB" b="1" i="1" dirty="0"/>
              <a:t>RATER</a:t>
            </a:r>
            <a:r>
              <a:rPr lang="en-GB" dirty="0"/>
              <a:t> of our service delivery. </a:t>
            </a:r>
            <a:endParaRPr lang="en-US" dirty="0"/>
          </a:p>
        </p:txBody>
      </p:sp>
      <p:sp>
        <p:nvSpPr>
          <p:cNvPr id="7" name="Content Placeholder 6">
            <a:extLst>
              <a:ext uri="{FF2B5EF4-FFF2-40B4-BE49-F238E27FC236}">
                <a16:creationId xmlns="" xmlns:a16="http://schemas.microsoft.com/office/drawing/2014/main" id="{6F51509A-AD75-4511-906A-093D6AC7D98D}"/>
              </a:ext>
            </a:extLst>
          </p:cNvPr>
          <p:cNvSpPr>
            <a:spLocks noGrp="1"/>
          </p:cNvSpPr>
          <p:nvPr>
            <p:ph idx="1"/>
          </p:nvPr>
        </p:nvSpPr>
        <p:spPr>
          <a:xfrm>
            <a:off x="609600" y="2811780"/>
            <a:ext cx="10972800" cy="3762756"/>
          </a:xfrm>
        </p:spPr>
        <p:txBody>
          <a:bodyPr>
            <a:normAutofit/>
          </a:bodyPr>
          <a:lstStyle/>
          <a:p>
            <a:r>
              <a:rPr lang="en-GB" sz="3000" dirty="0">
                <a:latin typeface="Arial Narrow" panose="020B0606020202030204" pitchFamily="34" charset="0"/>
              </a:rPr>
              <a:t>Professionalism: In all aspects of our business to include physical environment, service delivery products and staff </a:t>
            </a:r>
          </a:p>
          <a:p>
            <a:r>
              <a:rPr lang="en-GB" sz="3000" dirty="0">
                <a:latin typeface="Arial Narrow" panose="020B0606020202030204" pitchFamily="34" charset="0"/>
              </a:rPr>
              <a:t>Empathy: To show sensitivity and understanding of somebody else’s feelings, thoughts and difficulties</a:t>
            </a:r>
            <a:endParaRPr lang="en-US" sz="3000" dirty="0">
              <a:latin typeface="Arial Narrow" panose="020B0606020202030204" pitchFamily="34" charset="0"/>
            </a:endParaRPr>
          </a:p>
          <a:p>
            <a:r>
              <a:rPr lang="en-GB" sz="3000" dirty="0"/>
              <a:t>Communication: Prompt in solving problems, and concerns t the best of our ability and the satisfaction of the customer</a:t>
            </a:r>
            <a:r>
              <a:rPr lang="en-GB" dirty="0">
                <a:latin typeface="Arial Narrow" panose="020B0606020202030204" pitchFamily="34" charset="0"/>
              </a:rPr>
              <a:t>.</a:t>
            </a:r>
            <a:r>
              <a:rPr lang="en-GB" b="1" dirty="0">
                <a:latin typeface="Arial Narrow" panose="020B0606020202030204" pitchFamily="34" charset="0"/>
              </a:rPr>
              <a:t> </a:t>
            </a:r>
            <a:endParaRPr lang="en-US" dirty="0">
              <a:latin typeface="Arial Narrow" panose="020B0606020202030204" pitchFamily="34" charset="0"/>
            </a:endParaRPr>
          </a:p>
        </p:txBody>
      </p:sp>
      <p:pic>
        <p:nvPicPr>
          <p:cNvPr id="8" name="Picture 7" descr="C:\Users\clivia\AppData\Local\Microsoft\Windows\Temporary Internet Files\Content.IE5\3UOWO3YX\2013%EB%85%84_%EC%97%B0%EB%A7%90%EC%A0%95%EC%82%B0_%EB%B3%80%EA%B2%BD%EC%82%AC%ED%95%AD3[1].jpg">
            <a:extLst>
              <a:ext uri="{FF2B5EF4-FFF2-40B4-BE49-F238E27FC236}">
                <a16:creationId xmlns="" xmlns:a16="http://schemas.microsoft.com/office/drawing/2014/main" id="{AF5A8C75-6559-4383-B5B6-2C5125859995}"/>
              </a:ext>
            </a:extLst>
          </p:cNvPr>
          <p:cNvPicPr/>
          <p:nvPr/>
        </p:nvPicPr>
        <p:blipFill>
          <a:blip r:embed="rId3" cstate="print"/>
          <a:srcRect/>
          <a:stretch>
            <a:fillRect/>
          </a:stretch>
        </p:blipFill>
        <p:spPr bwMode="auto">
          <a:xfrm>
            <a:off x="609600" y="752729"/>
            <a:ext cx="1630680" cy="1496695"/>
          </a:xfrm>
          <a:prstGeom prst="rect">
            <a:avLst/>
          </a:prstGeom>
          <a:noFill/>
          <a:ln w="9525">
            <a:noFill/>
            <a:miter lim="800000"/>
            <a:headEnd/>
            <a:tailEnd/>
          </a:ln>
        </p:spPr>
      </p:pic>
    </p:spTree>
    <p:extLst>
      <p:ext uri="{BB962C8B-B14F-4D97-AF65-F5344CB8AC3E}">
        <p14:creationId xmlns="" xmlns:p14="http://schemas.microsoft.com/office/powerpoint/2010/main" val="153209474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BA2EC18C-B46B-4495-A055-51D3722E4C05}"/>
              </a:ext>
            </a:extLst>
          </p:cNvPr>
          <p:cNvSpPr>
            <a:spLocks noGrp="1"/>
          </p:cNvSpPr>
          <p:nvPr>
            <p:ph type="title"/>
          </p:nvPr>
        </p:nvSpPr>
        <p:spPr>
          <a:xfrm>
            <a:off x="3603624" y="1028698"/>
            <a:ext cx="7529195" cy="1847215"/>
          </a:xfrm>
        </p:spPr>
        <p:txBody>
          <a:bodyPr>
            <a:noAutofit/>
          </a:bodyPr>
          <a:lstStyle/>
          <a:p>
            <a:r>
              <a:rPr lang="en-US" b="1" dirty="0">
                <a:latin typeface="Arial" panose="020B0604020202020204" pitchFamily="34" charset="0"/>
                <a:cs typeface="Arial" panose="020B0604020202020204" pitchFamily="34" charset="0"/>
              </a:rPr>
              <a:t>Characteristics of Good Customer Service:</a:t>
            </a:r>
            <a:endParaRPr lang="en-US" dirty="0">
              <a:latin typeface="Arial" panose="020B0604020202020204" pitchFamily="34" charset="0"/>
              <a:cs typeface="Arial" panose="020B0604020202020204" pitchFamily="34" charset="0"/>
            </a:endParaRPr>
          </a:p>
        </p:txBody>
      </p:sp>
      <p:pic>
        <p:nvPicPr>
          <p:cNvPr id="6" name="Picture 5" descr="C:\Users\clivia\AppData\Local\Microsoft\Windows\Temporary Internet Files\Content.IE5\1GQ0PQQN\telemarketer_art[1].jpg">
            <a:extLst>
              <a:ext uri="{FF2B5EF4-FFF2-40B4-BE49-F238E27FC236}">
                <a16:creationId xmlns="" xmlns:a16="http://schemas.microsoft.com/office/drawing/2014/main" id="{C0AA817B-1704-4744-BD43-CB0FA834CEBE}"/>
              </a:ext>
            </a:extLst>
          </p:cNvPr>
          <p:cNvPicPr/>
          <p:nvPr/>
        </p:nvPicPr>
        <p:blipFill>
          <a:blip r:embed="rId3" cstate="print"/>
          <a:srcRect/>
          <a:stretch>
            <a:fillRect/>
          </a:stretch>
        </p:blipFill>
        <p:spPr bwMode="auto">
          <a:xfrm>
            <a:off x="418465" y="1190942"/>
            <a:ext cx="2263775" cy="1847215"/>
          </a:xfrm>
          <a:prstGeom prst="rect">
            <a:avLst/>
          </a:prstGeom>
          <a:noFill/>
          <a:ln w="9525">
            <a:noFill/>
            <a:miter lim="800000"/>
            <a:headEnd/>
            <a:tailEnd/>
          </a:ln>
        </p:spPr>
      </p:pic>
      <p:sp>
        <p:nvSpPr>
          <p:cNvPr id="9" name="Rectangle 8">
            <a:extLst>
              <a:ext uri="{FF2B5EF4-FFF2-40B4-BE49-F238E27FC236}">
                <a16:creationId xmlns="" xmlns:a16="http://schemas.microsoft.com/office/drawing/2014/main" id="{FB7BC858-CAD6-4982-B165-3DF19F4638EB}"/>
              </a:ext>
            </a:extLst>
          </p:cNvPr>
          <p:cNvSpPr/>
          <p:nvPr/>
        </p:nvSpPr>
        <p:spPr>
          <a:xfrm>
            <a:off x="2011680" y="3105835"/>
            <a:ext cx="9464040" cy="3539430"/>
          </a:xfrm>
          <a:prstGeom prst="rect">
            <a:avLst/>
          </a:prstGeom>
        </p:spPr>
        <p:txBody>
          <a:bodyPr wrap="square">
            <a:spAutoFit/>
          </a:bodyPr>
          <a:lstStyle/>
          <a:p>
            <a:r>
              <a:rPr lang="en-US" sz="2800" dirty="0">
                <a:latin typeface="Arial Narrow" panose="020B0606020202030204" pitchFamily="34" charset="0"/>
              </a:rPr>
              <a:t>Some characteristics of good customer service include: </a:t>
            </a:r>
          </a:p>
          <a:p>
            <a:pPr marL="457200" lvl="0" indent="-457200">
              <a:buFont typeface="Arial" panose="020B0604020202020204" pitchFamily="34" charset="0"/>
              <a:buChar char="•"/>
            </a:pPr>
            <a:r>
              <a:rPr lang="en-US" sz="2800" b="1" u="sng" dirty="0">
                <a:latin typeface="Arial Narrow" panose="020B0606020202030204" pitchFamily="34" charset="0"/>
              </a:rPr>
              <a:t>Promptness</a:t>
            </a:r>
            <a:r>
              <a:rPr lang="en-US" sz="2800" dirty="0">
                <a:latin typeface="Arial Narrow" panose="020B0606020202030204" pitchFamily="34" charset="0"/>
              </a:rPr>
              <a:t>: Promises for delivery of products must be on time. Delays and cancellations of products should be avoided. </a:t>
            </a:r>
          </a:p>
          <a:p>
            <a:r>
              <a:rPr lang="en-US" sz="2800" dirty="0">
                <a:latin typeface="Arial Narrow" panose="020B0606020202030204" pitchFamily="34" charset="0"/>
              </a:rPr>
              <a:t> </a:t>
            </a:r>
          </a:p>
          <a:p>
            <a:pPr marL="457200" indent="-457200">
              <a:buFont typeface="Arial" panose="020B0604020202020204" pitchFamily="34" charset="0"/>
              <a:buChar char="•"/>
            </a:pPr>
            <a:r>
              <a:rPr lang="en-US" sz="2800" b="1" u="sng" dirty="0">
                <a:latin typeface="Arial Narrow" panose="020B0606020202030204" pitchFamily="34" charset="0"/>
              </a:rPr>
              <a:t>Politeness</a:t>
            </a:r>
            <a:r>
              <a:rPr lang="en-US" sz="2800" dirty="0">
                <a:latin typeface="Arial Narrow" panose="020B0606020202030204" pitchFamily="34" charset="0"/>
              </a:rPr>
              <a:t>: Politeness is almost a lost art. Saying 'hello,' 'good afternoon,' 'sir’, and 'thank you very much' are a part of good customer service. For any business, using good manners is appropriate whether the customer makes a purchase or not.</a:t>
            </a:r>
            <a:endParaRPr lang="en-US" sz="2800" dirty="0">
              <a:latin typeface="Arial Narrow" panose="020B0606020202030204" pitchFamily="34" charset="0"/>
              <a:cs typeface="Arial" panose="020B0604020202020204" pitchFamily="34" charset="0"/>
            </a:endParaRPr>
          </a:p>
        </p:txBody>
      </p:sp>
    </p:spTree>
    <p:extLst>
      <p:ext uri="{BB962C8B-B14F-4D97-AF65-F5344CB8AC3E}">
        <p14:creationId xmlns="" xmlns:p14="http://schemas.microsoft.com/office/powerpoint/2010/main" val="322679050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ining presentation">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 xmlns:thm15="http://schemas.microsoft.com/office/thememl/2012/main" name="Training presentation.potx" id="{7B9FCAFE-DDE5-4198-9987-54DFCAD80598}" vid="{6015A8B0-C387-4E39-945C-0F39E3EB10B6}"/>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Training presentation</Template>
  <TotalTime>159</TotalTime>
  <Words>2605</Words>
  <Application>Microsoft Office PowerPoint</Application>
  <PresentationFormat>Custom</PresentationFormat>
  <Paragraphs>208</Paragraphs>
  <Slides>28</Slides>
  <Notes>22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Training presentation</vt:lpstr>
      <vt:lpstr>CUSTOMER SERVICE Training Presentation</vt:lpstr>
      <vt:lpstr>What is Customer Service? </vt:lpstr>
      <vt:lpstr>What is Customer Service? </vt:lpstr>
      <vt:lpstr>What is Customer Service? </vt:lpstr>
      <vt:lpstr>Reputable companies use customer service to help set them apart from their competition, especially if product and pricing are not so unique</vt:lpstr>
      <vt:lpstr>Who is the Customer: </vt:lpstr>
      <vt:lpstr>The Customer is the RATER of our service delivery.</vt:lpstr>
      <vt:lpstr>The Customer is the RATER of our service delivery. </vt:lpstr>
      <vt:lpstr>Characteristics of Good Customer Service:</vt:lpstr>
      <vt:lpstr>Characteristics of Good Customer Service:</vt:lpstr>
      <vt:lpstr>When Dealing with a Customer: </vt:lpstr>
      <vt:lpstr>When Dealing with a Customer: </vt:lpstr>
      <vt:lpstr> </vt:lpstr>
      <vt:lpstr> </vt:lpstr>
      <vt:lpstr> </vt:lpstr>
      <vt:lpstr> </vt:lpstr>
      <vt:lpstr> </vt:lpstr>
      <vt:lpstr>Slide 18</vt:lpstr>
      <vt:lpstr>Slide 19</vt:lpstr>
      <vt:lpstr>Slide 20</vt:lpstr>
      <vt:lpstr>Slide 21</vt:lpstr>
      <vt:lpstr>Slide 22</vt:lpstr>
      <vt:lpstr>NEVER SAY ANY OF THE FOLLOWING TO A CUSTOMER/STAKEHOLDER:</vt:lpstr>
      <vt:lpstr>BUILDING CUSTOMER/STAKEHOLDER RAPPORT </vt:lpstr>
      <vt:lpstr>Slide 25</vt:lpstr>
      <vt:lpstr>Slide 26</vt:lpstr>
      <vt:lpstr>Slide 27</vt:lpstr>
      <vt:lpstr>CUSTOMER SERVICE SIGNATURE PAGE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Training Presentation</dc:title>
  <dc:creator>Felicia Brooks-Hamilton</dc:creator>
  <cp:lastModifiedBy>fhamilton</cp:lastModifiedBy>
  <cp:revision>35</cp:revision>
  <dcterms:created xsi:type="dcterms:W3CDTF">2018-10-11T18:55:50Z</dcterms:created>
  <dcterms:modified xsi:type="dcterms:W3CDTF">2018-10-18T15:30:36Z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